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sldIdLst>
    <p:sldId id="264" r:id="rId3"/>
    <p:sldId id="730" r:id="rId4"/>
    <p:sldId id="737" r:id="rId5"/>
    <p:sldId id="746" r:id="rId6"/>
    <p:sldId id="259" r:id="rId7"/>
    <p:sldId id="260" r:id="rId8"/>
    <p:sldId id="261" r:id="rId9"/>
    <p:sldId id="262" r:id="rId10"/>
    <p:sldId id="741" r:id="rId11"/>
    <p:sldId id="265" r:id="rId12"/>
    <p:sldId id="266" r:id="rId13"/>
    <p:sldId id="738" r:id="rId14"/>
    <p:sldId id="258" r:id="rId15"/>
    <p:sldId id="745" r:id="rId16"/>
    <p:sldId id="566" r:id="rId17"/>
    <p:sldId id="731" r:id="rId18"/>
    <p:sldId id="733" r:id="rId19"/>
    <p:sldId id="732" r:id="rId20"/>
    <p:sldId id="726" r:id="rId21"/>
    <p:sldId id="73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29"/>
    <p:restoredTop sz="79524"/>
  </p:normalViewPr>
  <p:slideViewPr>
    <p:cSldViewPr snapToGrid="0" snapToObjects="1">
      <p:cViewPr varScale="1">
        <p:scale>
          <a:sx n="100" d="100"/>
          <a:sy n="100" d="100"/>
        </p:scale>
        <p:origin x="9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5B074-2057-DF43-91D6-75EC5384AB69}" type="datetimeFigureOut">
              <a:rPr lang="en-US" smtClean="0"/>
              <a:t>9/30/22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23BBE-D7B8-F34C-9291-6FD34852C999}" type="slidenum">
              <a:rPr lang="en-US" smtClean="0"/>
              <a:t>‹#›</a:t>
            </a:fld>
            <a:endParaRPr lang="en-US"/>
          </a:p>
        </p:txBody>
      </p:sp>
    </p:spTree>
    <p:extLst>
      <p:ext uri="{BB962C8B-B14F-4D97-AF65-F5344CB8AC3E}">
        <p14:creationId xmlns:p14="http://schemas.microsoft.com/office/powerpoint/2010/main" val="313936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319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3bc5bd08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3bc5bd08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second basic approach to addressing type I errors during multiple testing is by controlling what is called the false discovery rate. The false discovery rate is the expected proportion of type I errors out of all of the rejections the null hypothesis. So if alpha is 0.05, we are saying that we will allow up to 5% false positives among the test we call significant.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common approach to FDR correction is the </a:t>
            </a:r>
            <a:r>
              <a:rPr lang="en" dirty="0" err="1"/>
              <a:t>Benjamini</a:t>
            </a:r>
            <a:r>
              <a:rPr lang="en" dirty="0"/>
              <a:t>-Hochberg procedure. We won’t go over it in detail this afternoon, but the basic algorithm is described here and may be covered later in quant lab. </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770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823BBE-D7B8-F34C-9291-6FD34852C999}" type="slidenum">
              <a:rPr lang="en-US" smtClean="0"/>
              <a:t>14</a:t>
            </a:fld>
            <a:endParaRPr lang="en-US"/>
          </a:p>
        </p:txBody>
      </p:sp>
    </p:spTree>
    <p:extLst>
      <p:ext uri="{BB962C8B-B14F-4D97-AF65-F5344CB8AC3E}">
        <p14:creationId xmlns:p14="http://schemas.microsoft.com/office/powerpoint/2010/main" val="159339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Extends over hundreds of </a:t>
            </a:r>
            <a:r>
              <a:rPr lang="en-US" dirty="0" err="1"/>
              <a:t>Kb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4CFDB2-3382-FD42-BDBA-2D13043B26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12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implications of imputation.</a:t>
            </a:r>
          </a:p>
          <a:p>
            <a:pPr marL="342900" indent="-342900">
              <a:buFontTx/>
              <a:buChar char="-"/>
            </a:pPr>
            <a:r>
              <a:rPr lang="en-US" dirty="0"/>
              <a:t>Genotyping arrays can be lower density and still capture most common variation by proxy.</a:t>
            </a:r>
          </a:p>
          <a:p>
            <a:pPr marL="342900" indent="-342900">
              <a:buFontTx/>
              <a:buChar char="-"/>
            </a:pPr>
            <a:r>
              <a:rPr lang="en-US" dirty="0"/>
              <a:t>Low coverage sequencing can be a very effective approach to GWAS design.</a:t>
            </a:r>
          </a:p>
          <a:p>
            <a:pPr marL="342900" indent="-342900">
              <a:buFontTx/>
              <a:buChar char="-"/>
            </a:pPr>
            <a:endParaRPr lang="en-US" dirty="0"/>
          </a:p>
        </p:txBody>
      </p:sp>
    </p:spTree>
    <p:extLst>
      <p:ext uri="{BB962C8B-B14F-4D97-AF65-F5344CB8AC3E}">
        <p14:creationId xmlns:p14="http://schemas.microsoft.com/office/powerpoint/2010/main" val="344722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19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63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32cd4d1a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32cd4d1a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table is useful for conceptualizing different outcomes of a hypothesis test. The top left and bottom right portions of this 2 x 2 grid are what we generally strive for in our experiments--to reject the null hypothesis when the null hypothesis is false, but not when the null hypothesis is true. Meanwhile, if we fail to reject the null hypothesis when the null hypothesis is false, we call this a false negative, or type II error. </a:t>
            </a:r>
            <a:endParaRPr dirty="0"/>
          </a:p>
          <a:p>
            <a:pPr marL="0" lvl="0" indent="0" algn="l" rtl="0">
              <a:spcBef>
                <a:spcPts val="0"/>
              </a:spcBef>
              <a:spcAft>
                <a:spcPts val="0"/>
              </a:spcAft>
              <a:buNone/>
            </a:pPr>
            <a:r>
              <a:rPr lang="en" dirty="0"/>
              <a:t>In contrast, if we reject the null hypothesis when the null hypothesis is true, we call this a false positive or type I error. Alpha is defined as the probability of type I error (false positive).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conducting hypothesis testing, we often want to control the level of alpha. When we conduct a single statistical test, we often want to ask if our p-value is smaller than an alpha of 0.05. Of course, this is arbitrary, and we can choose an alpha that is appropriate for our problem.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9532f78e8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9532f78e8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table is useful for conceptualizing different outcomes of a hypothesis test. The top left and bottom right portions of this 2 x 2 grid are what we generally strive for in our experiments--to reject the null hypothesis when the null hypothesis is false, but not when the null hypothesis is true.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9532f78e8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9532f78e8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Meanwhile, if we fail to reject the null hypothesis when the null hypothesis is false, we call this a false negative, or type II error.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532f78e8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9532f78e8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contrast, if we reject the null hypothesis when the null hypothesis is true, we call this a false positive or type I error. Alpha is defined as the probability of type I error (false positive).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conducting hypothesis testing, we often want to control the level of alpha. When we conduct a single statistical test, we often want to ask if our p-value is smaller than an alpha of 0.05. Of course, this is arbitrary, and we can choose an alpha that is appropriate for our problem.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9532f78e8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9532f78e8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 for data generated under the null hypothesis, we expect a uniform distribution of p-values. So for a million statistical tests, you should expect alpha (0.05) times 1M = 50,000 </a:t>
            </a:r>
            <a:r>
              <a:rPr lang="en">
                <a:solidFill>
                  <a:schemeClr val="dk1"/>
                </a:solidFill>
              </a:rPr>
              <a:t>significant hits</a:t>
            </a:r>
            <a:r>
              <a:rPr lang="en"/>
              <a:t> just by chance.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3bc5bd08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3bc5bd0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two basic approaches to controlling the rate of Type I error in the context of multiple testing. The first attempts to control the family-wise error rate, or the probability of making ANY type I errors at all.</a:t>
            </a:r>
            <a:endParaRPr/>
          </a:p>
          <a:p>
            <a:pPr marL="0" lvl="0" indent="0" algn="l" rtl="0">
              <a:spcBef>
                <a:spcPts val="0"/>
              </a:spcBef>
              <a:spcAft>
                <a:spcPts val="0"/>
              </a:spcAft>
              <a:buNone/>
            </a:pPr>
            <a:endParaRPr/>
          </a:p>
          <a:p>
            <a:pPr marL="0" lvl="0" indent="0" algn="l" rtl="0">
              <a:spcBef>
                <a:spcPts val="0"/>
              </a:spcBef>
              <a:spcAft>
                <a:spcPts val="0"/>
              </a:spcAft>
              <a:buNone/>
            </a:pPr>
            <a:r>
              <a:rPr lang="en"/>
              <a:t>An example of FWER correction that you may have heard of is Bonferroni correction. To apply a bonferroni correction, you simply test each hypothesis at a level of alpha / m, where m is the number of hypotheses and alpha is the desired level of type I errors.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6C3C-2D9B-A247-860A-CDF3DF50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15EEC8-EC75-C542-A024-DA745BF84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4E7D32-136F-BD43-B502-0A41DA48A4AC}"/>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5" name="Footer Placeholder 4">
            <a:extLst>
              <a:ext uri="{FF2B5EF4-FFF2-40B4-BE49-F238E27FC236}">
                <a16:creationId xmlns:a16="http://schemas.microsoft.com/office/drawing/2014/main" id="{B5E32A3B-BB20-A74A-A1D2-CCB9EF6569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0842A-852A-FF45-B577-DFBC2BC6601D}"/>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8778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833F8-BBE3-9446-9F81-A7A0C050D4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1E94AC-3222-F441-B490-E75B4D7D0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50485-500F-D34F-88E2-5B427629067D}"/>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5" name="Footer Placeholder 4">
            <a:extLst>
              <a:ext uri="{FF2B5EF4-FFF2-40B4-BE49-F238E27FC236}">
                <a16:creationId xmlns:a16="http://schemas.microsoft.com/office/drawing/2014/main" id="{9DD1F8A7-E220-7A43-8BFB-9F21DF950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7991A-8018-1A47-83D6-1F3E7F967198}"/>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924727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F11E71-0B85-2E4E-B44C-37C9FC18AF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9FEE30-E993-DA49-B672-0D464F031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8F96-3CAF-3149-A26F-C6A1D3DCA1C0}"/>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5" name="Footer Placeholder 4">
            <a:extLst>
              <a:ext uri="{FF2B5EF4-FFF2-40B4-BE49-F238E27FC236}">
                <a16:creationId xmlns:a16="http://schemas.microsoft.com/office/drawing/2014/main" id="{E8607E5D-0A6A-9E46-95D2-2C0A37BEB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73FAF-348E-4640-A1D8-0566988D0B9B}"/>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1408678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619125" y="3018235"/>
            <a:ext cx="10953750" cy="1562695"/>
          </a:xfrm>
          <a:prstGeom prst="rect">
            <a:avLst/>
          </a:prstGeom>
        </p:spPr>
        <p:txBody>
          <a:bodyPr/>
          <a:lstStyle>
            <a:lvl1pPr>
              <a:defRPr sz="4359" cap="all" spc="697">
                <a:solidFill>
                  <a:srgbClr val="FFFFFF"/>
                </a:solidFill>
              </a:defRPr>
            </a:lvl1pPr>
          </a:lstStyle>
          <a:p>
            <a:pPr lvl="0">
              <a:defRPr sz="1800" cap="none" spc="0">
                <a:solidFill>
                  <a:srgbClr val="000000"/>
                </a:solidFill>
              </a:defRPr>
            </a:pPr>
            <a:r>
              <a:rPr sz="4359" cap="all" spc="697">
                <a:solidFill>
                  <a:srgbClr val="FFFFFF"/>
                </a:solidFill>
              </a:rPr>
              <a:t>Title Text</a:t>
            </a:r>
          </a:p>
        </p:txBody>
      </p:sp>
      <p:sp>
        <p:nvSpPr>
          <p:cNvPr id="6" name="Shape 6"/>
          <p:cNvSpPr>
            <a:spLocks noGrp="1"/>
          </p:cNvSpPr>
          <p:nvPr>
            <p:ph type="body" idx="1"/>
          </p:nvPr>
        </p:nvSpPr>
        <p:spPr>
          <a:xfrm>
            <a:off x="619125" y="2402086"/>
            <a:ext cx="10953750" cy="625078"/>
          </a:xfrm>
          <a:prstGeom prst="rect">
            <a:avLst/>
          </a:prstGeom>
        </p:spPr>
        <p:txBody>
          <a:bodyPr anchor="b"/>
          <a:lstStyle>
            <a:lvl1pPr marL="0" indent="0">
              <a:spcBef>
                <a:spcPts val="0"/>
              </a:spcBef>
              <a:buClrTx/>
              <a:buSzTx/>
              <a:buNone/>
              <a:defRPr sz="1687" cap="all" spc="270">
                <a:solidFill>
                  <a:srgbClr val="55D7FF"/>
                </a:solidFill>
                <a:latin typeface="Avenir Book"/>
                <a:ea typeface="Avenir Book"/>
                <a:cs typeface="Avenir Book"/>
                <a:sym typeface="Avenir Book"/>
              </a:defRPr>
            </a:lvl1pPr>
            <a:lvl2pPr marL="0" indent="160729">
              <a:spcBef>
                <a:spcPts val="0"/>
              </a:spcBef>
              <a:buClrTx/>
              <a:buSzTx/>
              <a:buNone/>
              <a:defRPr sz="1687" cap="all" spc="270">
                <a:solidFill>
                  <a:srgbClr val="55D7FF"/>
                </a:solidFill>
                <a:latin typeface="Avenir Book"/>
                <a:ea typeface="Avenir Book"/>
                <a:cs typeface="Avenir Book"/>
                <a:sym typeface="Avenir Book"/>
              </a:defRPr>
            </a:lvl2pPr>
            <a:lvl3pPr marL="0" indent="321457">
              <a:spcBef>
                <a:spcPts val="0"/>
              </a:spcBef>
              <a:buClrTx/>
              <a:buSzTx/>
              <a:buNone/>
              <a:defRPr sz="1687" cap="all" spc="270">
                <a:solidFill>
                  <a:srgbClr val="55D7FF"/>
                </a:solidFill>
                <a:latin typeface="Avenir Book"/>
                <a:ea typeface="Avenir Book"/>
                <a:cs typeface="Avenir Book"/>
                <a:sym typeface="Avenir Book"/>
              </a:defRPr>
            </a:lvl3pPr>
            <a:lvl4pPr marL="0" indent="482186">
              <a:spcBef>
                <a:spcPts val="0"/>
              </a:spcBef>
              <a:buClrTx/>
              <a:buSzTx/>
              <a:buNone/>
              <a:defRPr sz="1687" cap="all" spc="270">
                <a:solidFill>
                  <a:srgbClr val="55D7FF"/>
                </a:solidFill>
                <a:latin typeface="Avenir Book"/>
                <a:ea typeface="Avenir Book"/>
                <a:cs typeface="Avenir Book"/>
                <a:sym typeface="Avenir Book"/>
              </a:defRPr>
            </a:lvl4pPr>
            <a:lvl5pPr marL="0" indent="642915">
              <a:spcBef>
                <a:spcPts val="0"/>
              </a:spcBef>
              <a:buClrTx/>
              <a:buSzTx/>
              <a:buNone/>
              <a:defRPr sz="1687" cap="all" spc="270">
                <a:solidFill>
                  <a:srgbClr val="55D7FF"/>
                </a:solidFill>
                <a:latin typeface="Avenir Book"/>
                <a:ea typeface="Avenir Book"/>
                <a:cs typeface="Avenir Book"/>
                <a:sym typeface="Avenir Book"/>
              </a:defRPr>
            </a:lvl5pPr>
          </a:lstStyle>
          <a:p>
            <a:pPr lvl="0">
              <a:defRPr sz="1800" cap="none" spc="0">
                <a:solidFill>
                  <a:srgbClr val="000000"/>
                </a:solidFill>
              </a:defRPr>
            </a:pPr>
            <a:r>
              <a:rPr sz="1687" cap="all" spc="270">
                <a:solidFill>
                  <a:srgbClr val="55D7FF"/>
                </a:solidFill>
              </a:rPr>
              <a:t>Body Level One</a:t>
            </a:r>
          </a:p>
          <a:p>
            <a:pPr lvl="1">
              <a:defRPr sz="1800" cap="none" spc="0">
                <a:solidFill>
                  <a:srgbClr val="000000"/>
                </a:solidFill>
              </a:defRPr>
            </a:pPr>
            <a:r>
              <a:rPr sz="1687" cap="all" spc="270">
                <a:solidFill>
                  <a:srgbClr val="55D7FF"/>
                </a:solidFill>
              </a:rPr>
              <a:t>Body Level Two</a:t>
            </a:r>
          </a:p>
          <a:p>
            <a:pPr lvl="2">
              <a:defRPr sz="1800" cap="none" spc="0">
                <a:solidFill>
                  <a:srgbClr val="000000"/>
                </a:solidFill>
              </a:defRPr>
            </a:pPr>
            <a:r>
              <a:rPr sz="1687" cap="all" spc="270">
                <a:solidFill>
                  <a:srgbClr val="55D7FF"/>
                </a:solidFill>
              </a:rPr>
              <a:t>Body Level Three</a:t>
            </a:r>
          </a:p>
          <a:p>
            <a:pPr lvl="3">
              <a:defRPr sz="1800" cap="none" spc="0">
                <a:solidFill>
                  <a:srgbClr val="000000"/>
                </a:solidFill>
              </a:defRPr>
            </a:pPr>
            <a:r>
              <a:rPr sz="1687" cap="all" spc="270">
                <a:solidFill>
                  <a:srgbClr val="55D7FF"/>
                </a:solidFill>
              </a:rPr>
              <a:t>Body Level Four</a:t>
            </a:r>
          </a:p>
          <a:p>
            <a:pPr lvl="4">
              <a:defRPr sz="1800" cap="none" spc="0">
                <a:solidFill>
                  <a:srgbClr val="000000"/>
                </a:solidFill>
              </a:defRPr>
            </a:pPr>
            <a:r>
              <a:rPr sz="1687" cap="all" spc="270">
                <a:solidFill>
                  <a:srgbClr val="55D7FF"/>
                </a:solidFill>
              </a:rPr>
              <a:t>Body Level Five</a:t>
            </a:r>
          </a:p>
        </p:txBody>
      </p:sp>
    </p:spTree>
    <p:extLst>
      <p:ext uri="{BB962C8B-B14F-4D97-AF65-F5344CB8AC3E}">
        <p14:creationId xmlns:p14="http://schemas.microsoft.com/office/powerpoint/2010/main" val="135638461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619125" y="705445"/>
            <a:ext cx="10953750" cy="1026914"/>
          </a:xfrm>
          <a:prstGeom prst="rect">
            <a:avLst/>
          </a:prstGeom>
        </p:spPr>
        <p:txBody>
          <a:bodyPr/>
          <a:lstStyle>
            <a:lvl1pPr>
              <a:defRPr sz="4359" cap="all" spc="697">
                <a:solidFill>
                  <a:srgbClr val="FFFFFF"/>
                </a:solidFill>
              </a:defRPr>
            </a:lvl1pPr>
          </a:lstStyle>
          <a:p>
            <a:pPr lvl="0">
              <a:defRPr sz="1800" cap="none" spc="0">
                <a:solidFill>
                  <a:srgbClr val="000000"/>
                </a:solidFill>
              </a:defRPr>
            </a:pPr>
            <a:r>
              <a:rPr sz="4359" cap="all" spc="697">
                <a:solidFill>
                  <a:srgbClr val="FFFFFF"/>
                </a:solidFill>
              </a:rPr>
              <a:t>Title Text</a:t>
            </a:r>
          </a:p>
        </p:txBody>
      </p:sp>
      <p:sp>
        <p:nvSpPr>
          <p:cNvPr id="9" name="Shape 9"/>
          <p:cNvSpPr>
            <a:spLocks noGrp="1"/>
          </p:cNvSpPr>
          <p:nvPr>
            <p:ph type="body" idx="1"/>
          </p:nvPr>
        </p:nvSpPr>
        <p:spPr>
          <a:xfrm>
            <a:off x="619125" y="357187"/>
            <a:ext cx="10953750" cy="357188"/>
          </a:xfrm>
          <a:prstGeom prst="rect">
            <a:avLst/>
          </a:prstGeom>
        </p:spPr>
        <p:txBody>
          <a:bodyPr/>
          <a:lstStyle>
            <a:lvl1pPr marL="0" indent="0">
              <a:spcBef>
                <a:spcPts val="0"/>
              </a:spcBef>
              <a:buClrTx/>
              <a:buSzTx/>
              <a:buNone/>
              <a:defRPr sz="1687" cap="all" spc="270">
                <a:solidFill>
                  <a:srgbClr val="FFFFFF"/>
                </a:solidFill>
                <a:latin typeface="Avenir Book"/>
                <a:ea typeface="Avenir Book"/>
                <a:cs typeface="Avenir Book"/>
                <a:sym typeface="Avenir Book"/>
              </a:defRPr>
            </a:lvl1pPr>
            <a:lvl2pPr marL="0" indent="160729">
              <a:spcBef>
                <a:spcPts val="0"/>
              </a:spcBef>
              <a:buClrTx/>
              <a:buSzTx/>
              <a:buNone/>
              <a:defRPr sz="1687" cap="all" spc="270">
                <a:solidFill>
                  <a:srgbClr val="FFFFFF"/>
                </a:solidFill>
                <a:latin typeface="Avenir Book"/>
                <a:ea typeface="Avenir Book"/>
                <a:cs typeface="Avenir Book"/>
                <a:sym typeface="Avenir Book"/>
              </a:defRPr>
            </a:lvl2pPr>
            <a:lvl3pPr marL="0" indent="321457">
              <a:spcBef>
                <a:spcPts val="0"/>
              </a:spcBef>
              <a:buClrTx/>
              <a:buSzTx/>
              <a:buNone/>
              <a:defRPr sz="1687" cap="all" spc="270">
                <a:solidFill>
                  <a:srgbClr val="FFFFFF"/>
                </a:solidFill>
                <a:latin typeface="Avenir Book"/>
                <a:ea typeface="Avenir Book"/>
                <a:cs typeface="Avenir Book"/>
                <a:sym typeface="Avenir Book"/>
              </a:defRPr>
            </a:lvl3pPr>
            <a:lvl4pPr marL="0" indent="482186">
              <a:spcBef>
                <a:spcPts val="0"/>
              </a:spcBef>
              <a:buClrTx/>
              <a:buSzTx/>
              <a:buNone/>
              <a:defRPr sz="1687" cap="all" spc="270">
                <a:solidFill>
                  <a:srgbClr val="FFFFFF"/>
                </a:solidFill>
                <a:latin typeface="Avenir Book"/>
                <a:ea typeface="Avenir Book"/>
                <a:cs typeface="Avenir Book"/>
                <a:sym typeface="Avenir Book"/>
              </a:defRPr>
            </a:lvl4pPr>
            <a:lvl5pPr marL="0" indent="642915">
              <a:spcBef>
                <a:spcPts val="0"/>
              </a:spcBef>
              <a:buClrTx/>
              <a:buSzTx/>
              <a:buNone/>
              <a:defRPr sz="1687" cap="all" spc="270">
                <a:solidFill>
                  <a:srgbClr val="FFFFFF"/>
                </a:solidFill>
                <a:latin typeface="Avenir Book"/>
                <a:ea typeface="Avenir Book"/>
                <a:cs typeface="Avenir Book"/>
                <a:sym typeface="Avenir Book"/>
              </a:defRPr>
            </a:lvl5pPr>
          </a:lstStyle>
          <a:p>
            <a:pPr lvl="0">
              <a:defRPr sz="1800" cap="none" spc="0">
                <a:solidFill>
                  <a:srgbClr val="000000"/>
                </a:solidFill>
              </a:defRPr>
            </a:pPr>
            <a:r>
              <a:rPr sz="1687" cap="all" spc="270">
                <a:solidFill>
                  <a:srgbClr val="FFFFFF"/>
                </a:solidFill>
              </a:rPr>
              <a:t>Body Level One</a:t>
            </a:r>
          </a:p>
          <a:p>
            <a:pPr lvl="1">
              <a:defRPr sz="1800" cap="none" spc="0">
                <a:solidFill>
                  <a:srgbClr val="000000"/>
                </a:solidFill>
              </a:defRPr>
            </a:pPr>
            <a:r>
              <a:rPr sz="1687" cap="all" spc="270">
                <a:solidFill>
                  <a:srgbClr val="FFFFFF"/>
                </a:solidFill>
              </a:rPr>
              <a:t>Body Level Two</a:t>
            </a:r>
          </a:p>
          <a:p>
            <a:pPr lvl="2">
              <a:defRPr sz="1800" cap="none" spc="0">
                <a:solidFill>
                  <a:srgbClr val="000000"/>
                </a:solidFill>
              </a:defRPr>
            </a:pPr>
            <a:r>
              <a:rPr sz="1687" cap="all" spc="270">
                <a:solidFill>
                  <a:srgbClr val="FFFFFF"/>
                </a:solidFill>
              </a:rPr>
              <a:t>Body Level Three</a:t>
            </a:r>
          </a:p>
          <a:p>
            <a:pPr lvl="3">
              <a:defRPr sz="1800" cap="none" spc="0">
                <a:solidFill>
                  <a:srgbClr val="000000"/>
                </a:solidFill>
              </a:defRPr>
            </a:pPr>
            <a:r>
              <a:rPr sz="1687" cap="all" spc="270">
                <a:solidFill>
                  <a:srgbClr val="FFFFFF"/>
                </a:solidFill>
              </a:rPr>
              <a:t>Body Level Four</a:t>
            </a:r>
          </a:p>
          <a:p>
            <a:pPr lvl="4">
              <a:defRPr sz="1800" cap="none" spc="0">
                <a:solidFill>
                  <a:srgbClr val="000000"/>
                </a:solidFill>
              </a:defRPr>
            </a:pPr>
            <a:r>
              <a:rPr sz="1687" cap="all" spc="270">
                <a:solidFill>
                  <a:srgbClr val="FFFFFF"/>
                </a:solidFill>
              </a:rPr>
              <a:t>Body Level Five</a:t>
            </a:r>
          </a:p>
        </p:txBody>
      </p:sp>
    </p:spTree>
    <p:extLst>
      <p:ext uri="{BB962C8B-B14F-4D97-AF65-F5344CB8AC3E}">
        <p14:creationId xmlns:p14="http://schemas.microsoft.com/office/powerpoint/2010/main" val="25953704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11" name="Shape 11"/>
          <p:cNvSpPr>
            <a:spLocks noGrp="1"/>
          </p:cNvSpPr>
          <p:nvPr>
            <p:ph type="title"/>
          </p:nvPr>
        </p:nvSpPr>
        <p:spPr>
          <a:xfrm>
            <a:off x="619125" y="705445"/>
            <a:ext cx="10953750" cy="1026914"/>
          </a:xfrm>
          <a:prstGeom prst="rect">
            <a:avLst/>
          </a:prstGeom>
        </p:spPr>
        <p:txBody>
          <a:bodyPr/>
          <a:lstStyle>
            <a:lvl1pPr>
              <a:defRPr sz="4359" cap="all" spc="697">
                <a:solidFill>
                  <a:srgbClr val="FFFFFF"/>
                </a:solidFill>
              </a:defRPr>
            </a:lvl1pPr>
          </a:lstStyle>
          <a:p>
            <a:pPr lvl="0">
              <a:defRPr sz="1800" cap="none" spc="0">
                <a:solidFill>
                  <a:srgbClr val="000000"/>
                </a:solidFill>
              </a:defRPr>
            </a:pPr>
            <a:r>
              <a:rPr sz="4359" cap="all" spc="697">
                <a:solidFill>
                  <a:srgbClr val="FFFFFF"/>
                </a:solidFill>
              </a:rPr>
              <a:t>Title Text</a:t>
            </a:r>
          </a:p>
        </p:txBody>
      </p:sp>
      <p:sp>
        <p:nvSpPr>
          <p:cNvPr id="12" name="Shape 12"/>
          <p:cNvSpPr>
            <a:spLocks noGrp="1"/>
          </p:cNvSpPr>
          <p:nvPr>
            <p:ph type="body" idx="1"/>
          </p:nvPr>
        </p:nvSpPr>
        <p:spPr>
          <a:xfrm>
            <a:off x="619125" y="357187"/>
            <a:ext cx="10953750" cy="357188"/>
          </a:xfrm>
          <a:prstGeom prst="rect">
            <a:avLst/>
          </a:prstGeom>
        </p:spPr>
        <p:txBody>
          <a:bodyPr/>
          <a:lstStyle>
            <a:lvl1pPr marL="0" indent="0">
              <a:spcBef>
                <a:spcPts val="0"/>
              </a:spcBef>
              <a:buClrTx/>
              <a:buSzTx/>
              <a:buNone/>
              <a:defRPr sz="1687" cap="all" spc="270">
                <a:solidFill>
                  <a:srgbClr val="FFFFFF"/>
                </a:solidFill>
                <a:latin typeface="Avenir Book"/>
                <a:ea typeface="Avenir Book"/>
                <a:cs typeface="Avenir Book"/>
                <a:sym typeface="Avenir Book"/>
              </a:defRPr>
            </a:lvl1pPr>
            <a:lvl2pPr marL="0" indent="160729">
              <a:spcBef>
                <a:spcPts val="0"/>
              </a:spcBef>
              <a:buClrTx/>
              <a:buSzTx/>
              <a:buNone/>
              <a:defRPr sz="1687" cap="all" spc="270">
                <a:solidFill>
                  <a:srgbClr val="FFFFFF"/>
                </a:solidFill>
                <a:latin typeface="Avenir Book"/>
                <a:ea typeface="Avenir Book"/>
                <a:cs typeface="Avenir Book"/>
                <a:sym typeface="Avenir Book"/>
              </a:defRPr>
            </a:lvl2pPr>
            <a:lvl3pPr marL="0" indent="321457">
              <a:spcBef>
                <a:spcPts val="0"/>
              </a:spcBef>
              <a:buClrTx/>
              <a:buSzTx/>
              <a:buNone/>
              <a:defRPr sz="1687" cap="all" spc="270">
                <a:solidFill>
                  <a:srgbClr val="FFFFFF"/>
                </a:solidFill>
                <a:latin typeface="Avenir Book"/>
                <a:ea typeface="Avenir Book"/>
                <a:cs typeface="Avenir Book"/>
                <a:sym typeface="Avenir Book"/>
              </a:defRPr>
            </a:lvl3pPr>
            <a:lvl4pPr marL="0" indent="482186">
              <a:spcBef>
                <a:spcPts val="0"/>
              </a:spcBef>
              <a:buClrTx/>
              <a:buSzTx/>
              <a:buNone/>
              <a:defRPr sz="1687" cap="all" spc="270">
                <a:solidFill>
                  <a:srgbClr val="FFFFFF"/>
                </a:solidFill>
                <a:latin typeface="Avenir Book"/>
                <a:ea typeface="Avenir Book"/>
                <a:cs typeface="Avenir Book"/>
                <a:sym typeface="Avenir Book"/>
              </a:defRPr>
            </a:lvl4pPr>
            <a:lvl5pPr marL="0" indent="642915">
              <a:spcBef>
                <a:spcPts val="0"/>
              </a:spcBef>
              <a:buClrTx/>
              <a:buSzTx/>
              <a:buNone/>
              <a:defRPr sz="1687" cap="all" spc="270">
                <a:solidFill>
                  <a:srgbClr val="FFFFFF"/>
                </a:solidFill>
                <a:latin typeface="Avenir Book"/>
                <a:ea typeface="Avenir Book"/>
                <a:cs typeface="Avenir Book"/>
                <a:sym typeface="Avenir Book"/>
              </a:defRPr>
            </a:lvl5pPr>
          </a:lstStyle>
          <a:p>
            <a:pPr lvl="0">
              <a:defRPr sz="1800" cap="none" spc="0">
                <a:solidFill>
                  <a:srgbClr val="000000"/>
                </a:solidFill>
              </a:defRPr>
            </a:pPr>
            <a:r>
              <a:rPr sz="1687" cap="all" spc="270">
                <a:solidFill>
                  <a:srgbClr val="FFFFFF"/>
                </a:solidFill>
              </a:rPr>
              <a:t>Body Level One</a:t>
            </a:r>
          </a:p>
          <a:p>
            <a:pPr lvl="1">
              <a:defRPr sz="1800" cap="none" spc="0">
                <a:solidFill>
                  <a:srgbClr val="000000"/>
                </a:solidFill>
              </a:defRPr>
            </a:pPr>
            <a:r>
              <a:rPr sz="1687" cap="all" spc="270">
                <a:solidFill>
                  <a:srgbClr val="FFFFFF"/>
                </a:solidFill>
              </a:rPr>
              <a:t>Body Level Two</a:t>
            </a:r>
          </a:p>
          <a:p>
            <a:pPr lvl="2">
              <a:defRPr sz="1800" cap="none" spc="0">
                <a:solidFill>
                  <a:srgbClr val="000000"/>
                </a:solidFill>
              </a:defRPr>
            </a:pPr>
            <a:r>
              <a:rPr sz="1687" cap="all" spc="270">
                <a:solidFill>
                  <a:srgbClr val="FFFFFF"/>
                </a:solidFill>
              </a:rPr>
              <a:t>Body Level Three</a:t>
            </a:r>
          </a:p>
          <a:p>
            <a:pPr lvl="3">
              <a:defRPr sz="1800" cap="none" spc="0">
                <a:solidFill>
                  <a:srgbClr val="000000"/>
                </a:solidFill>
              </a:defRPr>
            </a:pPr>
            <a:r>
              <a:rPr sz="1687" cap="all" spc="270">
                <a:solidFill>
                  <a:srgbClr val="FFFFFF"/>
                </a:solidFill>
              </a:rPr>
              <a:t>Body Level Four</a:t>
            </a:r>
          </a:p>
          <a:p>
            <a:pPr lvl="4">
              <a:defRPr sz="1800" cap="none" spc="0">
                <a:solidFill>
                  <a:srgbClr val="000000"/>
                </a:solidFill>
              </a:defRPr>
            </a:pPr>
            <a:r>
              <a:rPr sz="1687" cap="all" spc="270">
                <a:solidFill>
                  <a:srgbClr val="FFFFFF"/>
                </a:solidFill>
              </a:rPr>
              <a:t>Body Level Five</a:t>
            </a:r>
          </a:p>
        </p:txBody>
      </p:sp>
    </p:spTree>
    <p:extLst>
      <p:ext uri="{BB962C8B-B14F-4D97-AF65-F5344CB8AC3E}">
        <p14:creationId xmlns:p14="http://schemas.microsoft.com/office/powerpoint/2010/main" val="172410810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619125" y="2643188"/>
            <a:ext cx="10953750" cy="1562695"/>
          </a:xfrm>
          <a:prstGeom prst="rect">
            <a:avLst/>
          </a:prstGeom>
        </p:spPr>
        <p:txBody>
          <a:bodyPr anchor="ctr"/>
          <a:lstStyle>
            <a:lvl1pPr>
              <a:defRPr sz="4359" cap="all" spc="697">
                <a:solidFill>
                  <a:srgbClr val="FFFFFF"/>
                </a:solidFill>
              </a:defRPr>
            </a:lvl1pPr>
          </a:lstStyle>
          <a:p>
            <a:pPr lvl="0">
              <a:defRPr sz="1800" cap="none" spc="0">
                <a:solidFill>
                  <a:srgbClr val="000000"/>
                </a:solidFill>
              </a:defRPr>
            </a:pPr>
            <a:r>
              <a:rPr sz="4359" cap="all" spc="697">
                <a:solidFill>
                  <a:srgbClr val="FFFFFF"/>
                </a:solidFill>
              </a:rPr>
              <a:t>Title Text</a:t>
            </a:r>
          </a:p>
        </p:txBody>
      </p:sp>
    </p:spTree>
    <p:extLst>
      <p:ext uri="{BB962C8B-B14F-4D97-AF65-F5344CB8AC3E}">
        <p14:creationId xmlns:p14="http://schemas.microsoft.com/office/powerpoint/2010/main" val="327728565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lvl1pPr>
              <a:defRPr>
                <a:solidFill>
                  <a:schemeClr val="tx1"/>
                </a:solidFill>
              </a:defRPr>
            </a:lvl1pPr>
          </a:lstStyle>
          <a:p>
            <a:pPr lvl="0">
              <a:defRPr sz="1800"/>
            </a:pPr>
            <a:r>
              <a:rPr sz="2812" dirty="0"/>
              <a:t>Title Text</a:t>
            </a:r>
          </a:p>
        </p:txBody>
      </p:sp>
    </p:spTree>
    <p:extLst>
      <p:ext uri="{BB962C8B-B14F-4D97-AF65-F5344CB8AC3E}">
        <p14:creationId xmlns:p14="http://schemas.microsoft.com/office/powerpoint/2010/main" val="18946361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lvl1pPr>
              <a:defRPr>
                <a:solidFill>
                  <a:schemeClr val="tx1"/>
                </a:solidFill>
              </a:defRPr>
            </a:lvl1pPr>
          </a:lstStyle>
          <a:p>
            <a:pPr lvl="0">
              <a:defRPr sz="1800"/>
            </a:pPr>
            <a:r>
              <a:rPr sz="2812" dirty="0"/>
              <a:t>Title Text</a:t>
            </a:r>
          </a:p>
        </p:txBody>
      </p:sp>
      <p:sp>
        <p:nvSpPr>
          <p:cNvPr id="22" name="Shape 22"/>
          <p:cNvSpPr>
            <a:spLocks noGrp="1"/>
          </p:cNvSpPr>
          <p:nvPr>
            <p:ph type="body" idx="1"/>
          </p:nvPr>
        </p:nvSpPr>
        <p:spPr>
          <a:prstGeom prst="rect">
            <a:avLst/>
          </a:prstGeom>
        </p:spPr>
        <p:txBody>
          <a:body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Tree>
    <p:extLst>
      <p:ext uri="{BB962C8B-B14F-4D97-AF65-F5344CB8AC3E}">
        <p14:creationId xmlns:p14="http://schemas.microsoft.com/office/powerpoint/2010/main" val="144295917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xfrm>
            <a:off x="619125" y="428625"/>
            <a:ext cx="4762500" cy="1303734"/>
          </a:xfrm>
          <a:prstGeom prst="rect">
            <a:avLst/>
          </a:prstGeom>
        </p:spPr>
        <p:txBody>
          <a:bodyPr/>
          <a:lstStyle>
            <a:lvl1pPr>
              <a:defRPr sz="3164" cap="all" spc="506">
                <a:solidFill>
                  <a:srgbClr val="1B6BBC"/>
                </a:solidFill>
              </a:defRPr>
            </a:lvl1pPr>
          </a:lstStyle>
          <a:p>
            <a:pPr lvl="0">
              <a:defRPr sz="1800" cap="none" spc="0">
                <a:solidFill>
                  <a:srgbClr val="000000"/>
                </a:solidFill>
              </a:defRPr>
            </a:pPr>
            <a:r>
              <a:rPr sz="3164" cap="all" spc="506">
                <a:solidFill>
                  <a:srgbClr val="1B6BBC"/>
                </a:solidFill>
              </a:rPr>
              <a:t>Title Text</a:t>
            </a:r>
          </a:p>
        </p:txBody>
      </p:sp>
      <p:sp>
        <p:nvSpPr>
          <p:cNvPr id="25" name="Shape 25"/>
          <p:cNvSpPr>
            <a:spLocks noGrp="1"/>
          </p:cNvSpPr>
          <p:nvPr>
            <p:ph type="body" idx="1"/>
          </p:nvPr>
        </p:nvSpPr>
        <p:spPr>
          <a:xfrm>
            <a:off x="619125" y="1982391"/>
            <a:ext cx="4762500" cy="4259461"/>
          </a:xfrm>
          <a:prstGeom prst="rect">
            <a:avLst/>
          </a:prstGeom>
        </p:spPr>
        <p:txBody>
          <a:bodyPr/>
          <a:lstStyle>
            <a:lvl1pPr marL="276810" indent="-276810">
              <a:spcBef>
                <a:spcPts val="2250"/>
              </a:spcBef>
              <a:defRPr sz="2109"/>
            </a:lvl1pPr>
            <a:lvl2pPr marL="553621" indent="-276810">
              <a:spcBef>
                <a:spcPts val="2250"/>
              </a:spcBef>
              <a:defRPr sz="2109"/>
            </a:lvl2pPr>
            <a:lvl3pPr marL="830431" indent="-276810">
              <a:spcBef>
                <a:spcPts val="2250"/>
              </a:spcBef>
              <a:defRPr sz="2109"/>
            </a:lvl3pPr>
            <a:lvl4pPr marL="1107242" indent="-276810">
              <a:spcBef>
                <a:spcPts val="2250"/>
              </a:spcBef>
              <a:defRPr sz="2109"/>
            </a:lvl4pPr>
            <a:lvl5pPr marL="1384052" indent="-276810">
              <a:spcBef>
                <a:spcPts val="2250"/>
              </a:spcBef>
              <a:defRPr sz="2109"/>
            </a:lvl5pPr>
          </a:lstStyle>
          <a:p>
            <a:pPr lvl="0">
              <a:defRPr sz="1800"/>
            </a:pPr>
            <a:r>
              <a:rPr sz="2109"/>
              <a:t>Body Level One</a:t>
            </a:r>
          </a:p>
          <a:p>
            <a:pPr lvl="1">
              <a:defRPr sz="1800"/>
            </a:pPr>
            <a:r>
              <a:rPr sz="2109"/>
              <a:t>Body Level Two</a:t>
            </a:r>
          </a:p>
          <a:p>
            <a:pPr lvl="2">
              <a:defRPr sz="1800"/>
            </a:pPr>
            <a:r>
              <a:rPr sz="2109"/>
              <a:t>Body Level Three</a:t>
            </a:r>
          </a:p>
          <a:p>
            <a:pPr lvl="3">
              <a:defRPr sz="1800"/>
            </a:pPr>
            <a:r>
              <a:rPr sz="2109"/>
              <a:t>Body Level Four</a:t>
            </a:r>
          </a:p>
          <a:p>
            <a:pPr lvl="4">
              <a:defRPr sz="1800"/>
            </a:pPr>
            <a:r>
              <a:rPr sz="2109"/>
              <a:t>Body Level Five</a:t>
            </a:r>
          </a:p>
        </p:txBody>
      </p:sp>
    </p:spTree>
    <p:extLst>
      <p:ext uri="{BB962C8B-B14F-4D97-AF65-F5344CB8AC3E}">
        <p14:creationId xmlns:p14="http://schemas.microsoft.com/office/powerpoint/2010/main" val="51754654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7" name="Shape 27"/>
          <p:cNvSpPr>
            <a:spLocks noGrp="1"/>
          </p:cNvSpPr>
          <p:nvPr>
            <p:ph type="body" idx="1"/>
          </p:nvPr>
        </p:nvSpPr>
        <p:spPr>
          <a:xfrm>
            <a:off x="619125" y="1062633"/>
            <a:ext cx="10953750" cy="472380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defRPr sz="1800">
                <a:solidFill>
                  <a:srgbClr val="000000"/>
                </a:solidFill>
              </a:defRPr>
            </a:pPr>
            <a:r>
              <a:rPr sz="2531">
                <a:solidFill>
                  <a:srgbClr val="FFFFFF"/>
                </a:solidFill>
              </a:rPr>
              <a:t>Body Level One</a:t>
            </a:r>
          </a:p>
          <a:p>
            <a:pPr lvl="1">
              <a:defRPr sz="1800">
                <a:solidFill>
                  <a:srgbClr val="000000"/>
                </a:solidFill>
              </a:defRPr>
            </a:pPr>
            <a:r>
              <a:rPr sz="2531">
                <a:solidFill>
                  <a:srgbClr val="FFFFFF"/>
                </a:solidFill>
              </a:rPr>
              <a:t>Body Level Two</a:t>
            </a:r>
          </a:p>
          <a:p>
            <a:pPr lvl="2">
              <a:defRPr sz="1800">
                <a:solidFill>
                  <a:srgbClr val="000000"/>
                </a:solidFill>
              </a:defRPr>
            </a:pPr>
            <a:r>
              <a:rPr sz="2531">
                <a:solidFill>
                  <a:srgbClr val="FFFFFF"/>
                </a:solidFill>
              </a:rPr>
              <a:t>Body Level Three</a:t>
            </a:r>
          </a:p>
          <a:p>
            <a:pPr lvl="3">
              <a:defRPr sz="1800">
                <a:solidFill>
                  <a:srgbClr val="000000"/>
                </a:solidFill>
              </a:defRPr>
            </a:pPr>
            <a:r>
              <a:rPr sz="2531">
                <a:solidFill>
                  <a:srgbClr val="FFFFFF"/>
                </a:solidFill>
              </a:rPr>
              <a:t>Body Level Four</a:t>
            </a:r>
          </a:p>
          <a:p>
            <a:pPr lvl="4">
              <a:defRPr sz="1800">
                <a:solidFill>
                  <a:srgbClr val="000000"/>
                </a:solidFill>
              </a:defRPr>
            </a:pPr>
            <a:r>
              <a:rPr sz="2531">
                <a:solidFill>
                  <a:srgbClr val="FFFFFF"/>
                </a:solidFill>
              </a:rPr>
              <a:t>Body Level Five</a:t>
            </a:r>
          </a:p>
        </p:txBody>
      </p:sp>
    </p:spTree>
    <p:extLst>
      <p:ext uri="{BB962C8B-B14F-4D97-AF65-F5344CB8AC3E}">
        <p14:creationId xmlns:p14="http://schemas.microsoft.com/office/powerpoint/2010/main" val="17000697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828C-FBAD-CF43-8586-ED6E65C34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56FA7-64F6-EC47-8E73-88D55675A8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695C8-FAF4-4042-BAA4-819B0037624D}"/>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5" name="Footer Placeholder 4">
            <a:extLst>
              <a:ext uri="{FF2B5EF4-FFF2-40B4-BE49-F238E27FC236}">
                <a16:creationId xmlns:a16="http://schemas.microsoft.com/office/drawing/2014/main" id="{3E272CDC-D4C3-424E-BD04-286B12D5A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7720E-74DD-FD47-8BB1-C44ACABE9DF6}"/>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121633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45817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72085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55546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4941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69167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C7B8-38E8-6F47-84E0-61A6B3AC1BB2}"/>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672957-1799-4F49-B0F3-4697E94C336D}"/>
              </a:ext>
            </a:extLst>
          </p:cNvPr>
          <p:cNvSpPr>
            <a:spLocks noGrp="1"/>
          </p:cNvSpPr>
          <p:nvPr>
            <p:ph type="subTitle" idx="1"/>
          </p:nvPr>
        </p:nvSpPr>
        <p:spPr>
          <a:xfrm>
            <a:off x="1524000" y="3602038"/>
            <a:ext cx="9144000" cy="1655762"/>
          </a:xfrm>
        </p:spPr>
        <p:txBody>
          <a:bodyPr/>
          <a:lstStyle>
            <a:lvl1pPr marL="0" indent="0" algn="ctr">
              <a:buNone/>
              <a:defRPr sz="1800"/>
            </a:lvl1pPr>
            <a:lvl2pPr marL="342898" indent="0" algn="ctr">
              <a:buNone/>
              <a:defRPr sz="1500"/>
            </a:lvl2pPr>
            <a:lvl3pPr marL="685797" indent="0" algn="ctr">
              <a:buNone/>
              <a:defRPr sz="1350"/>
            </a:lvl3pPr>
            <a:lvl4pPr marL="1028696" indent="0" algn="ctr">
              <a:buNone/>
              <a:defRPr sz="1200"/>
            </a:lvl4pPr>
            <a:lvl5pPr marL="1371594" indent="0" algn="ctr">
              <a:buNone/>
              <a:defRPr sz="1200"/>
            </a:lvl5pPr>
            <a:lvl6pPr marL="1714492" indent="0" algn="ctr">
              <a:buNone/>
              <a:defRPr sz="1200"/>
            </a:lvl6pPr>
            <a:lvl7pPr marL="2057391" indent="0" algn="ctr">
              <a:buNone/>
              <a:defRPr sz="1200"/>
            </a:lvl7pPr>
            <a:lvl8pPr marL="2400290" indent="0" algn="ctr">
              <a:buNone/>
              <a:defRPr sz="1200"/>
            </a:lvl8pPr>
            <a:lvl9pPr marL="2743188"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E4A623E-835C-7344-871D-09EF84CA12DD}"/>
              </a:ext>
            </a:extLst>
          </p:cNvPr>
          <p:cNvSpPr>
            <a:spLocks noGrp="1"/>
          </p:cNvSpPr>
          <p:nvPr>
            <p:ph type="dt" sz="half" idx="10"/>
          </p:nvPr>
        </p:nvSpPr>
        <p:spPr/>
        <p:txBody>
          <a:bodyPr/>
          <a:lstStyle/>
          <a:p>
            <a:fld id="{1DBF93B0-2F1E-594A-BB9D-8666C5ECB3E4}" type="datetimeFigureOut">
              <a:rPr lang="en-US" smtClean="0"/>
              <a:t>9/30/22</a:t>
            </a:fld>
            <a:endParaRPr lang="en-US"/>
          </a:p>
        </p:txBody>
      </p:sp>
      <p:sp>
        <p:nvSpPr>
          <p:cNvPr id="5" name="Footer Placeholder 4">
            <a:extLst>
              <a:ext uri="{FF2B5EF4-FFF2-40B4-BE49-F238E27FC236}">
                <a16:creationId xmlns:a16="http://schemas.microsoft.com/office/drawing/2014/main" id="{5CA55285-BF91-374B-B638-3A35DBEE4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E7595-0C6C-5F4C-8D9D-C460D0F91110}"/>
              </a:ext>
            </a:extLst>
          </p:cNvPr>
          <p:cNvSpPr>
            <a:spLocks noGrp="1"/>
          </p:cNvSpPr>
          <p:nvPr>
            <p:ph type="sldNum" sz="quarter" idx="12"/>
          </p:nvPr>
        </p:nvSpPr>
        <p:spPr/>
        <p:txBody>
          <a:bodyPr/>
          <a:lstStyle/>
          <a:p>
            <a:fld id="{C38F8C81-E76C-5740-ADC0-8838BFABB4E2}" type="slidenum">
              <a:rPr lang="en-US" smtClean="0"/>
              <a:t>‹#›</a:t>
            </a:fld>
            <a:endParaRPr lang="en-US"/>
          </a:p>
        </p:txBody>
      </p:sp>
    </p:spTree>
    <p:extLst>
      <p:ext uri="{BB962C8B-B14F-4D97-AF65-F5344CB8AC3E}">
        <p14:creationId xmlns:p14="http://schemas.microsoft.com/office/powerpoint/2010/main" val="3317302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D7010-1A1C-B54E-81B8-F4105DA50B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23B47-460A-4249-A800-B2248D7143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19483-2C98-5143-8DA7-028B21997DB3}"/>
              </a:ext>
            </a:extLst>
          </p:cNvPr>
          <p:cNvSpPr>
            <a:spLocks noGrp="1"/>
          </p:cNvSpPr>
          <p:nvPr>
            <p:ph type="dt" sz="half" idx="10"/>
          </p:nvPr>
        </p:nvSpPr>
        <p:spPr/>
        <p:txBody>
          <a:bodyPr/>
          <a:lstStyle/>
          <a:p>
            <a:fld id="{1DBF93B0-2F1E-594A-BB9D-8666C5ECB3E4}" type="datetimeFigureOut">
              <a:rPr lang="en-US" smtClean="0"/>
              <a:t>9/30/22</a:t>
            </a:fld>
            <a:endParaRPr lang="en-US"/>
          </a:p>
        </p:txBody>
      </p:sp>
      <p:sp>
        <p:nvSpPr>
          <p:cNvPr id="5" name="Footer Placeholder 4">
            <a:extLst>
              <a:ext uri="{FF2B5EF4-FFF2-40B4-BE49-F238E27FC236}">
                <a16:creationId xmlns:a16="http://schemas.microsoft.com/office/drawing/2014/main" id="{43758582-FCD5-FF40-9CBD-5CE6CBE66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05B09-74A7-6D44-9D89-21C66251B641}"/>
              </a:ext>
            </a:extLst>
          </p:cNvPr>
          <p:cNvSpPr>
            <a:spLocks noGrp="1"/>
          </p:cNvSpPr>
          <p:nvPr>
            <p:ph type="sldNum" sz="quarter" idx="12"/>
          </p:nvPr>
        </p:nvSpPr>
        <p:spPr/>
        <p:txBody>
          <a:bodyPr/>
          <a:lstStyle/>
          <a:p>
            <a:fld id="{C38F8C81-E76C-5740-ADC0-8838BFABB4E2}" type="slidenum">
              <a:rPr lang="en-US" smtClean="0"/>
              <a:t>‹#›</a:t>
            </a:fld>
            <a:endParaRPr lang="en-US"/>
          </a:p>
        </p:txBody>
      </p:sp>
    </p:spTree>
    <p:extLst>
      <p:ext uri="{BB962C8B-B14F-4D97-AF65-F5344CB8AC3E}">
        <p14:creationId xmlns:p14="http://schemas.microsoft.com/office/powerpoint/2010/main" val="2224002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8"/>
        <p:cNvGrpSpPr/>
        <p:nvPr/>
      </p:nvGrpSpPr>
      <p:grpSpPr>
        <a:xfrm>
          <a:off x="0" y="0"/>
          <a:ext cx="0" cy="0"/>
          <a:chOff x="0" y="0"/>
          <a:chExt cx="0" cy="0"/>
        </a:xfrm>
      </p:grpSpPr>
      <p:sp>
        <p:nvSpPr>
          <p:cNvPr id="40" name="Google Shape;40;p6"/>
          <p:cNvSpPr txBox="1">
            <a:spLocks noGrp="1"/>
          </p:cNvSpPr>
          <p:nvPr>
            <p:ph type="sldNum" idx="12"/>
          </p:nvPr>
        </p:nvSpPr>
        <p:spPr>
          <a:xfrm>
            <a:off x="11296611" y="6217622"/>
            <a:ext cx="731600" cy="52452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759736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11296611" y="6217622"/>
            <a:ext cx="731600" cy="524520"/>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572911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1EF3-D619-5F42-8BFC-1BE5C03727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560753-65FE-6848-831E-C09E07226D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F475FA-DBCA-824E-B3E0-1EDC7256B8C1}"/>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5" name="Footer Placeholder 4">
            <a:extLst>
              <a:ext uri="{FF2B5EF4-FFF2-40B4-BE49-F238E27FC236}">
                <a16:creationId xmlns:a16="http://schemas.microsoft.com/office/drawing/2014/main" id="{A9183EA8-CC90-5245-94DC-AE67A7E00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8619E-0BF3-254A-B9CE-3449E10E3458}"/>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55623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B2E9-0669-9545-BA41-86520327A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84E635-9E4E-BA46-AE08-CDFCBD8733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9DAC9C-B1AC-EF45-B63E-18745BCB4D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899260-6FED-7344-AE9D-0327090B2A4A}"/>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6" name="Footer Placeholder 5">
            <a:extLst>
              <a:ext uri="{FF2B5EF4-FFF2-40B4-BE49-F238E27FC236}">
                <a16:creationId xmlns:a16="http://schemas.microsoft.com/office/drawing/2014/main" id="{A5A49D88-575E-8545-B689-EA8AEB500D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2B041D-0915-164F-B288-22B5D0C99F6B}"/>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135553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8DB6-054C-FF42-8B4D-727E1D25E2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78ED9A-652A-5B4F-B32A-D132A61F70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52A4D-1AD8-D145-8989-EBD25CE63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59F0BD-BA37-6042-88CA-169C125E05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5C5855-BA1C-B041-B841-E81D749FCB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55096B-DBD9-CD4D-836C-4DFCD98CA0EA}"/>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8" name="Footer Placeholder 7">
            <a:extLst>
              <a:ext uri="{FF2B5EF4-FFF2-40B4-BE49-F238E27FC236}">
                <a16:creationId xmlns:a16="http://schemas.microsoft.com/office/drawing/2014/main" id="{CE88DB0C-7E41-AE41-BBB2-198CE76775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8848B3-5181-9B4B-A58B-BDA6A3D3E60A}"/>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1808105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1A99-B009-A04F-8D59-00330ACF1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0DF0D5-2FB6-5C42-9A87-8F7DB2179704}"/>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4" name="Footer Placeholder 3">
            <a:extLst>
              <a:ext uri="{FF2B5EF4-FFF2-40B4-BE49-F238E27FC236}">
                <a16:creationId xmlns:a16="http://schemas.microsoft.com/office/drawing/2014/main" id="{F190551F-F500-8246-87A8-82693DE77E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3687E-7EC0-E348-87E4-CBF4CAA6D31E}"/>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110756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23025-2A24-2E41-A6AD-689ADCD2FEBB}"/>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3" name="Footer Placeholder 2">
            <a:extLst>
              <a:ext uri="{FF2B5EF4-FFF2-40B4-BE49-F238E27FC236}">
                <a16:creationId xmlns:a16="http://schemas.microsoft.com/office/drawing/2014/main" id="{909152FB-9129-094A-BC71-815C30225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261AAA-289E-D244-A7ED-E816AD21C3FF}"/>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17386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A2CD-C623-F343-8FDA-736B86A83C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BC75A7-1EA7-F248-8048-4381C9C39B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629035-F423-6349-83D8-3F3603DB5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2815C5-768C-6647-B375-69B86D90EC91}"/>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6" name="Footer Placeholder 5">
            <a:extLst>
              <a:ext uri="{FF2B5EF4-FFF2-40B4-BE49-F238E27FC236}">
                <a16:creationId xmlns:a16="http://schemas.microsoft.com/office/drawing/2014/main" id="{930D6141-84F5-F441-86BB-883DEE6CA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126B6-96B8-DD4C-8ACC-2A089F88E924}"/>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223464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1428-3405-7543-9095-BD2482D06C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02C450-672A-A843-884D-B50516BE8D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D19966-C441-6445-A71A-CB6A9E091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ED321B-C5C7-374B-A543-1007597DF982}"/>
              </a:ext>
            </a:extLst>
          </p:cNvPr>
          <p:cNvSpPr>
            <a:spLocks noGrp="1"/>
          </p:cNvSpPr>
          <p:nvPr>
            <p:ph type="dt" sz="half" idx="10"/>
          </p:nvPr>
        </p:nvSpPr>
        <p:spPr/>
        <p:txBody>
          <a:bodyPr/>
          <a:lstStyle/>
          <a:p>
            <a:fld id="{2B95EAD9-372A-9544-B8F0-ABC90A52E4DC}" type="datetimeFigureOut">
              <a:rPr lang="en-US" smtClean="0"/>
              <a:t>9/30/22</a:t>
            </a:fld>
            <a:endParaRPr lang="en-US"/>
          </a:p>
        </p:txBody>
      </p:sp>
      <p:sp>
        <p:nvSpPr>
          <p:cNvPr id="6" name="Footer Placeholder 5">
            <a:extLst>
              <a:ext uri="{FF2B5EF4-FFF2-40B4-BE49-F238E27FC236}">
                <a16:creationId xmlns:a16="http://schemas.microsoft.com/office/drawing/2014/main" id="{DC4CA816-4F59-534D-94F6-C94550702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9B723-561A-F64F-8458-EDC24CD5A360}"/>
              </a:ext>
            </a:extLst>
          </p:cNvPr>
          <p:cNvSpPr>
            <a:spLocks noGrp="1"/>
          </p:cNvSpPr>
          <p:nvPr>
            <p:ph type="sldNum" sz="quarter" idx="12"/>
          </p:nvPr>
        </p:nvSpPr>
        <p:spPr/>
        <p:txBody>
          <a:bodyPr/>
          <a:lstStyle/>
          <a:p>
            <a:fld id="{690BE21D-F11D-4645-B0BC-705C69942993}" type="slidenum">
              <a:rPr lang="en-US" smtClean="0"/>
              <a:t>‹#›</a:t>
            </a:fld>
            <a:endParaRPr lang="en-US"/>
          </a:p>
        </p:txBody>
      </p:sp>
    </p:spTree>
    <p:extLst>
      <p:ext uri="{BB962C8B-B14F-4D97-AF65-F5344CB8AC3E}">
        <p14:creationId xmlns:p14="http://schemas.microsoft.com/office/powerpoint/2010/main" val="3452627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4F9FDB-A96F-844B-87F6-EE4071E636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77BC2C-298C-3C40-B835-7E3E077D7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6498E-AE04-7F40-97E5-0DEA65254C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5EAD9-372A-9544-B8F0-ABC90A52E4DC}" type="datetimeFigureOut">
              <a:rPr lang="en-US" smtClean="0"/>
              <a:t>9/30/22</a:t>
            </a:fld>
            <a:endParaRPr lang="en-US"/>
          </a:p>
        </p:txBody>
      </p:sp>
      <p:sp>
        <p:nvSpPr>
          <p:cNvPr id="5" name="Footer Placeholder 4">
            <a:extLst>
              <a:ext uri="{FF2B5EF4-FFF2-40B4-BE49-F238E27FC236}">
                <a16:creationId xmlns:a16="http://schemas.microsoft.com/office/drawing/2014/main" id="{8D50EA1E-A798-924A-9AB0-C47D648EF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7288F-3345-0249-9139-4A6D98582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0BE21D-F11D-4645-B0BC-705C69942993}" type="slidenum">
              <a:rPr lang="en-US" smtClean="0"/>
              <a:t>‹#›</a:t>
            </a:fld>
            <a:endParaRPr lang="en-US"/>
          </a:p>
        </p:txBody>
      </p:sp>
    </p:spTree>
    <p:extLst>
      <p:ext uri="{BB962C8B-B14F-4D97-AF65-F5344CB8AC3E}">
        <p14:creationId xmlns:p14="http://schemas.microsoft.com/office/powerpoint/2010/main" val="3218262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19125" y="428625"/>
            <a:ext cx="10953750" cy="10001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defRPr sz="1800"/>
            </a:pPr>
            <a:r>
              <a:rPr sz="2812"/>
              <a:t>Title Text</a:t>
            </a:r>
          </a:p>
        </p:txBody>
      </p:sp>
      <p:sp>
        <p:nvSpPr>
          <p:cNvPr id="3" name="Shape 3"/>
          <p:cNvSpPr>
            <a:spLocks noGrp="1"/>
          </p:cNvSpPr>
          <p:nvPr>
            <p:ph type="body" idx="1"/>
          </p:nvPr>
        </p:nvSpPr>
        <p:spPr>
          <a:xfrm>
            <a:off x="619125" y="1419820"/>
            <a:ext cx="10953750" cy="472380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531"/>
              <a:t>Body Level One</a:t>
            </a:r>
          </a:p>
          <a:p>
            <a:pPr lvl="1">
              <a:defRPr sz="1800"/>
            </a:pPr>
            <a:r>
              <a:rPr sz="2531"/>
              <a:t>Body Level Two</a:t>
            </a:r>
          </a:p>
          <a:p>
            <a:pPr lvl="2">
              <a:defRPr sz="1800"/>
            </a:pPr>
            <a:r>
              <a:rPr sz="2531"/>
              <a:t>Body Level Three</a:t>
            </a:r>
          </a:p>
          <a:p>
            <a:pPr lvl="3">
              <a:defRPr sz="1800"/>
            </a:pPr>
            <a:r>
              <a:rPr sz="2531"/>
              <a:t>Body Level Four</a:t>
            </a:r>
          </a:p>
          <a:p>
            <a:pPr lvl="4">
              <a:defRPr sz="1800"/>
            </a:pPr>
            <a:r>
              <a:rPr sz="2531"/>
              <a:t>Body Level Five</a:t>
            </a:r>
          </a:p>
        </p:txBody>
      </p:sp>
    </p:spTree>
    <p:extLst>
      <p:ext uri="{BB962C8B-B14F-4D97-AF65-F5344CB8AC3E}">
        <p14:creationId xmlns:p14="http://schemas.microsoft.com/office/powerpoint/2010/main" val="25340506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Lst>
  <p:transition spd="med"/>
  <p:txStyles>
    <p:titleStyle>
      <a:lvl1pPr defTabSz="410751">
        <a:defRPr sz="2812">
          <a:latin typeface="+mn-lt"/>
          <a:ea typeface="+mn-ea"/>
          <a:cs typeface="+mn-cs"/>
          <a:sym typeface="Avenir Light"/>
        </a:defRPr>
      </a:lvl1pPr>
      <a:lvl2pPr indent="160729" defTabSz="410751">
        <a:defRPr sz="2812">
          <a:latin typeface="+mn-lt"/>
          <a:ea typeface="+mn-ea"/>
          <a:cs typeface="+mn-cs"/>
          <a:sym typeface="Avenir Light"/>
        </a:defRPr>
      </a:lvl2pPr>
      <a:lvl3pPr indent="321457" defTabSz="410751">
        <a:defRPr sz="2812">
          <a:latin typeface="+mn-lt"/>
          <a:ea typeface="+mn-ea"/>
          <a:cs typeface="+mn-cs"/>
          <a:sym typeface="Avenir Light"/>
        </a:defRPr>
      </a:lvl3pPr>
      <a:lvl4pPr indent="482186" defTabSz="410751">
        <a:defRPr sz="2812">
          <a:latin typeface="+mn-lt"/>
          <a:ea typeface="+mn-ea"/>
          <a:cs typeface="+mn-cs"/>
          <a:sym typeface="Avenir Light"/>
        </a:defRPr>
      </a:lvl4pPr>
      <a:lvl5pPr indent="642915" defTabSz="410751">
        <a:defRPr sz="2812">
          <a:latin typeface="+mn-lt"/>
          <a:ea typeface="+mn-ea"/>
          <a:cs typeface="+mn-cs"/>
          <a:sym typeface="Avenir Light"/>
        </a:defRPr>
      </a:lvl5pPr>
      <a:lvl6pPr indent="803643" defTabSz="410751">
        <a:defRPr sz="2812">
          <a:latin typeface="+mn-lt"/>
          <a:ea typeface="+mn-ea"/>
          <a:cs typeface="+mn-cs"/>
          <a:sym typeface="Avenir Light"/>
        </a:defRPr>
      </a:lvl6pPr>
      <a:lvl7pPr indent="964372" defTabSz="410751">
        <a:defRPr sz="2812">
          <a:latin typeface="+mn-lt"/>
          <a:ea typeface="+mn-ea"/>
          <a:cs typeface="+mn-cs"/>
          <a:sym typeface="Avenir Light"/>
        </a:defRPr>
      </a:lvl7pPr>
      <a:lvl8pPr indent="1125101" defTabSz="410751">
        <a:defRPr sz="2812">
          <a:latin typeface="+mn-lt"/>
          <a:ea typeface="+mn-ea"/>
          <a:cs typeface="+mn-cs"/>
          <a:sym typeface="Avenir Light"/>
        </a:defRPr>
      </a:lvl8pPr>
      <a:lvl9pPr indent="1285829" defTabSz="410751">
        <a:defRPr sz="2812">
          <a:latin typeface="+mn-lt"/>
          <a:ea typeface="+mn-ea"/>
          <a:cs typeface="+mn-cs"/>
          <a:sym typeface="Avenir Light"/>
        </a:defRPr>
      </a:lvl9pPr>
    </p:titleStyle>
    <p:bodyStyle>
      <a:lvl1pPr marL="330387" indent="-330387" defTabSz="410751">
        <a:spcBef>
          <a:spcPts val="2953"/>
        </a:spcBef>
        <a:buClr>
          <a:srgbClr val="646464"/>
        </a:buClr>
        <a:buSzPct val="90000"/>
        <a:buChar char="•"/>
        <a:defRPr sz="2531">
          <a:latin typeface="+mn-lt"/>
          <a:ea typeface="+mn-ea"/>
          <a:cs typeface="+mn-cs"/>
          <a:sym typeface="Avenir Light"/>
        </a:defRPr>
      </a:lvl1pPr>
      <a:lvl2pPr marL="660773" indent="-330387" defTabSz="410751">
        <a:spcBef>
          <a:spcPts val="2953"/>
        </a:spcBef>
        <a:buClr>
          <a:srgbClr val="646464"/>
        </a:buClr>
        <a:buSzPct val="90000"/>
        <a:buChar char="•"/>
        <a:defRPr sz="2531">
          <a:latin typeface="+mn-lt"/>
          <a:ea typeface="+mn-ea"/>
          <a:cs typeface="+mn-cs"/>
          <a:sym typeface="Avenir Light"/>
        </a:defRPr>
      </a:lvl2pPr>
      <a:lvl3pPr marL="991160" indent="-330387" defTabSz="410751">
        <a:spcBef>
          <a:spcPts val="2953"/>
        </a:spcBef>
        <a:buClr>
          <a:srgbClr val="646464"/>
        </a:buClr>
        <a:buSzPct val="90000"/>
        <a:buChar char="•"/>
        <a:defRPr sz="2531">
          <a:latin typeface="+mn-lt"/>
          <a:ea typeface="+mn-ea"/>
          <a:cs typeface="+mn-cs"/>
          <a:sym typeface="Avenir Light"/>
        </a:defRPr>
      </a:lvl3pPr>
      <a:lvl4pPr marL="1321547" indent="-330387" defTabSz="410751">
        <a:spcBef>
          <a:spcPts val="2953"/>
        </a:spcBef>
        <a:buClr>
          <a:srgbClr val="646464"/>
        </a:buClr>
        <a:buSzPct val="90000"/>
        <a:buChar char="•"/>
        <a:defRPr sz="2531">
          <a:latin typeface="+mn-lt"/>
          <a:ea typeface="+mn-ea"/>
          <a:cs typeface="+mn-cs"/>
          <a:sym typeface="Avenir Light"/>
        </a:defRPr>
      </a:lvl4pPr>
      <a:lvl5pPr marL="1651933" indent="-330387" defTabSz="410751">
        <a:spcBef>
          <a:spcPts val="2953"/>
        </a:spcBef>
        <a:buClr>
          <a:srgbClr val="646464"/>
        </a:buClr>
        <a:buSzPct val="90000"/>
        <a:buChar char="•"/>
        <a:defRPr sz="2531">
          <a:latin typeface="+mn-lt"/>
          <a:ea typeface="+mn-ea"/>
          <a:cs typeface="+mn-cs"/>
          <a:sym typeface="Avenir Light"/>
        </a:defRPr>
      </a:lvl5pPr>
      <a:lvl6pPr marL="1982320" indent="-330387" defTabSz="410751">
        <a:spcBef>
          <a:spcPts val="2953"/>
        </a:spcBef>
        <a:buClr>
          <a:srgbClr val="646464"/>
        </a:buClr>
        <a:buSzPct val="90000"/>
        <a:buChar char="•"/>
        <a:defRPr sz="2531">
          <a:latin typeface="+mn-lt"/>
          <a:ea typeface="+mn-ea"/>
          <a:cs typeface="+mn-cs"/>
          <a:sym typeface="Avenir Light"/>
        </a:defRPr>
      </a:lvl6pPr>
      <a:lvl7pPr marL="2312707" indent="-330387" defTabSz="410751">
        <a:spcBef>
          <a:spcPts val="2953"/>
        </a:spcBef>
        <a:buClr>
          <a:srgbClr val="646464"/>
        </a:buClr>
        <a:buSzPct val="90000"/>
        <a:buChar char="•"/>
        <a:defRPr sz="2531">
          <a:latin typeface="+mn-lt"/>
          <a:ea typeface="+mn-ea"/>
          <a:cs typeface="+mn-cs"/>
          <a:sym typeface="Avenir Light"/>
        </a:defRPr>
      </a:lvl7pPr>
      <a:lvl8pPr marL="2643094" indent="-330387" defTabSz="410751">
        <a:spcBef>
          <a:spcPts val="2953"/>
        </a:spcBef>
        <a:buClr>
          <a:srgbClr val="646464"/>
        </a:buClr>
        <a:buSzPct val="90000"/>
        <a:buChar char="•"/>
        <a:defRPr sz="2531">
          <a:latin typeface="+mn-lt"/>
          <a:ea typeface="+mn-ea"/>
          <a:cs typeface="+mn-cs"/>
          <a:sym typeface="Avenir Light"/>
        </a:defRPr>
      </a:lvl8pPr>
      <a:lvl9pPr marL="2973480" indent="-330387" defTabSz="410751">
        <a:spcBef>
          <a:spcPts val="2953"/>
        </a:spcBef>
        <a:buClr>
          <a:srgbClr val="646464"/>
        </a:buClr>
        <a:buSzPct val="90000"/>
        <a:buChar char="•"/>
        <a:defRPr sz="2531">
          <a:latin typeface="+mn-lt"/>
          <a:ea typeface="+mn-ea"/>
          <a:cs typeface="+mn-cs"/>
          <a:sym typeface="Avenir Light"/>
        </a:defRPr>
      </a:lvl9pPr>
    </p:bodyStyle>
    <p:otherStyle>
      <a:lvl1pPr algn="ctr" defTabSz="410751">
        <a:defRPr>
          <a:solidFill>
            <a:schemeClr val="tx1"/>
          </a:solidFill>
          <a:latin typeface="+mn-lt"/>
          <a:ea typeface="+mn-ea"/>
          <a:cs typeface="+mn-cs"/>
          <a:sym typeface="Avenir Light"/>
        </a:defRPr>
      </a:lvl1pPr>
      <a:lvl2pPr indent="160729" algn="ctr" defTabSz="410751">
        <a:defRPr>
          <a:solidFill>
            <a:schemeClr val="tx1"/>
          </a:solidFill>
          <a:latin typeface="+mn-lt"/>
          <a:ea typeface="+mn-ea"/>
          <a:cs typeface="+mn-cs"/>
          <a:sym typeface="Avenir Light"/>
        </a:defRPr>
      </a:lvl2pPr>
      <a:lvl3pPr indent="321457" algn="ctr" defTabSz="410751">
        <a:defRPr>
          <a:solidFill>
            <a:schemeClr val="tx1"/>
          </a:solidFill>
          <a:latin typeface="+mn-lt"/>
          <a:ea typeface="+mn-ea"/>
          <a:cs typeface="+mn-cs"/>
          <a:sym typeface="Avenir Light"/>
        </a:defRPr>
      </a:lvl3pPr>
      <a:lvl4pPr indent="482186" algn="ctr" defTabSz="410751">
        <a:defRPr>
          <a:solidFill>
            <a:schemeClr val="tx1"/>
          </a:solidFill>
          <a:latin typeface="+mn-lt"/>
          <a:ea typeface="+mn-ea"/>
          <a:cs typeface="+mn-cs"/>
          <a:sym typeface="Avenir Light"/>
        </a:defRPr>
      </a:lvl4pPr>
      <a:lvl5pPr indent="642915" algn="ctr" defTabSz="410751">
        <a:defRPr>
          <a:solidFill>
            <a:schemeClr val="tx1"/>
          </a:solidFill>
          <a:latin typeface="+mn-lt"/>
          <a:ea typeface="+mn-ea"/>
          <a:cs typeface="+mn-cs"/>
          <a:sym typeface="Avenir Light"/>
        </a:defRPr>
      </a:lvl5pPr>
      <a:lvl6pPr indent="803643" algn="ctr" defTabSz="410751">
        <a:defRPr>
          <a:solidFill>
            <a:schemeClr val="tx1"/>
          </a:solidFill>
          <a:latin typeface="+mn-lt"/>
          <a:ea typeface="+mn-ea"/>
          <a:cs typeface="+mn-cs"/>
          <a:sym typeface="Avenir Light"/>
        </a:defRPr>
      </a:lvl6pPr>
      <a:lvl7pPr indent="964372" algn="ctr" defTabSz="410751">
        <a:defRPr>
          <a:solidFill>
            <a:schemeClr val="tx1"/>
          </a:solidFill>
          <a:latin typeface="+mn-lt"/>
          <a:ea typeface="+mn-ea"/>
          <a:cs typeface="+mn-cs"/>
          <a:sym typeface="Avenir Light"/>
        </a:defRPr>
      </a:lvl7pPr>
      <a:lvl8pPr indent="1125101" algn="ctr" defTabSz="410751">
        <a:defRPr>
          <a:solidFill>
            <a:schemeClr val="tx1"/>
          </a:solidFill>
          <a:latin typeface="+mn-lt"/>
          <a:ea typeface="+mn-ea"/>
          <a:cs typeface="+mn-cs"/>
          <a:sym typeface="Avenir Light"/>
        </a:defRPr>
      </a:lvl8pPr>
      <a:lvl9pPr indent="1285829" algn="ctr" defTabSz="410751">
        <a:defRPr>
          <a:solidFill>
            <a:schemeClr val="tx1"/>
          </a:solidFill>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hyperlink" Target="https://ldlink.nci.nih.gov/?tab=ldproxy" TargetMode="Externa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p:cNvSpPr>
          <p:nvPr>
            <p:ph type="body" idx="4294967295"/>
          </p:nvPr>
        </p:nvSpPr>
        <p:spPr>
          <a:xfrm>
            <a:off x="3475249" y="2901950"/>
            <a:ext cx="6918507" cy="310726"/>
          </a:xfrm>
          <a:prstGeom prst="rect">
            <a:avLst/>
          </a:prstGeom>
        </p:spPr>
        <p:txBody>
          <a:bodyPr anchor="t">
            <a:noAutofit/>
          </a:bodyPr>
          <a:lstStyle/>
          <a:p>
            <a:pPr marL="0" indent="0" algn="r">
              <a:spcBef>
                <a:spcPts val="0"/>
              </a:spcBef>
              <a:buNone/>
              <a:defRPr sz="1800"/>
            </a:pPr>
            <a:r>
              <a:rPr lang="en-US" sz="2800" spc="320" dirty="0">
                <a:solidFill>
                  <a:schemeClr val="accent2"/>
                </a:solidFill>
                <a:latin typeface="Arial" charset="0"/>
                <a:ea typeface="Arial" charset="0"/>
                <a:cs typeface="Arial" charset="0"/>
                <a:sym typeface="Franklin Gothic Medium"/>
              </a:rPr>
              <a:t>Genome-wide association studies</a:t>
            </a:r>
          </a:p>
        </p:txBody>
      </p:sp>
      <p:sp>
        <p:nvSpPr>
          <p:cNvPr id="40" name="Shape 40"/>
          <p:cNvSpPr/>
          <p:nvPr/>
        </p:nvSpPr>
        <p:spPr>
          <a:xfrm>
            <a:off x="2300868" y="3454168"/>
            <a:ext cx="8072634" cy="331100"/>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lgn="l">
              <a:spcBef>
                <a:spcPts val="3200"/>
              </a:spcBef>
              <a:defRPr sz="2000" cap="small">
                <a:solidFill>
                  <a:srgbClr val="000000"/>
                </a:solidFill>
                <a:latin typeface="Avenir Medium"/>
                <a:ea typeface="Avenir Medium"/>
                <a:cs typeface="Avenir Medium"/>
                <a:sym typeface="Avenir Medium"/>
              </a:defRPr>
            </a:lvl1pPr>
          </a:lstStyle>
          <a:p>
            <a:pPr algn="r" defTabSz="410751">
              <a:spcBef>
                <a:spcPts val="2250"/>
              </a:spcBef>
              <a:defRPr sz="1800" cap="none"/>
            </a:pPr>
            <a:r>
              <a:rPr lang="en-US" sz="1800" kern="0" cap="none" dirty="0">
                <a:latin typeface="Arial" charset="0"/>
                <a:ea typeface="Arial" charset="0"/>
                <a:cs typeface="Arial" charset="0"/>
              </a:rPr>
              <a:t>September 30, </a:t>
            </a:r>
            <a:r>
              <a:rPr lang="is-IS" sz="1800" kern="0" cap="none" dirty="0">
                <a:latin typeface="Arial" charset="0"/>
                <a:ea typeface="Arial" charset="0"/>
                <a:cs typeface="Arial" charset="0"/>
              </a:rPr>
              <a:t>2022   </a:t>
            </a:r>
            <a:r>
              <a:rPr lang="en-US" sz="1800" kern="0" cap="none" dirty="0">
                <a:latin typeface="Arial" charset="0"/>
                <a:ea typeface="Arial" charset="0"/>
                <a:cs typeface="Arial" charset="0"/>
              </a:rPr>
              <a:t>|   CMDB Quantitative Biology Lab</a:t>
            </a:r>
          </a:p>
        </p:txBody>
      </p:sp>
      <p:pic>
        <p:nvPicPr>
          <p:cNvPr id="4" name="Picture 3">
            <a:extLst>
              <a:ext uri="{FF2B5EF4-FFF2-40B4-BE49-F238E27FC236}">
                <a16:creationId xmlns:a16="http://schemas.microsoft.com/office/drawing/2014/main" id="{AEDD02AD-C1E2-2246-A71D-00D26652D96C}"/>
              </a:ext>
            </a:extLst>
          </p:cNvPr>
          <p:cNvPicPr>
            <a:picLocks noChangeAspect="1"/>
          </p:cNvPicPr>
          <p:nvPr/>
        </p:nvPicPr>
        <p:blipFill>
          <a:blip r:embed="rId3"/>
          <a:stretch>
            <a:fillRect/>
          </a:stretch>
        </p:blipFill>
        <p:spPr>
          <a:xfrm>
            <a:off x="1893593" y="2558581"/>
            <a:ext cx="1606779" cy="1606779"/>
          </a:xfrm>
          <a:prstGeom prst="rect">
            <a:avLst/>
          </a:prstGeom>
        </p:spPr>
      </p:pic>
    </p:spTree>
    <p:extLst>
      <p:ext uri="{BB962C8B-B14F-4D97-AF65-F5344CB8AC3E}">
        <p14:creationId xmlns:p14="http://schemas.microsoft.com/office/powerpoint/2010/main" val="3397057635"/>
      </p:ext>
    </p:extLst>
  </p:cSld>
  <p:clrMapOvr>
    <a:masterClrMapping/>
  </p:clrMapOvr>
  <p:transition spd="med" advTm="179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22"/>
          <p:cNvSpPr txBox="1"/>
          <p:nvPr/>
        </p:nvSpPr>
        <p:spPr>
          <a:xfrm>
            <a:off x="749250" y="1047540"/>
            <a:ext cx="10224720" cy="3600000"/>
          </a:xfrm>
          <a:prstGeom prst="rect">
            <a:avLst/>
          </a:prstGeom>
          <a:noFill/>
          <a:ln>
            <a:noFill/>
          </a:ln>
        </p:spPr>
        <p:txBody>
          <a:bodyPr spcFirstLastPara="1" wrap="square" lIns="109710" tIns="109710" rIns="109710" bIns="109710" anchor="t" anchorCtr="0">
            <a:noAutofit/>
          </a:bodyPr>
          <a:lstStyle/>
          <a:p>
            <a:pPr marL="548640">
              <a:lnSpc>
                <a:spcPct val="115000"/>
              </a:lnSpc>
            </a:pPr>
            <a:r>
              <a:rPr lang="en" sz="1920" dirty="0">
                <a:solidFill>
                  <a:srgbClr val="222222"/>
                </a:solidFill>
                <a:highlight>
                  <a:srgbClr val="FEFEFE"/>
                </a:highlight>
              </a:rPr>
              <a:t>The family-wise error rate (FWER) is the probability of making </a:t>
            </a:r>
            <a:r>
              <a:rPr lang="en" sz="1920" b="1" i="1" dirty="0">
                <a:solidFill>
                  <a:srgbClr val="222222"/>
                </a:solidFill>
                <a:highlight>
                  <a:srgbClr val="FEFEFE"/>
                </a:highlight>
              </a:rPr>
              <a:t>any</a:t>
            </a:r>
            <a:r>
              <a:rPr lang="en" sz="1920" dirty="0">
                <a:solidFill>
                  <a:srgbClr val="222222"/>
                </a:solidFill>
                <a:highlight>
                  <a:srgbClr val="FEFEFE"/>
                </a:highlight>
              </a:rPr>
              <a:t> Type 1 errors at all.</a:t>
            </a: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r>
              <a:rPr lang="en" sz="1920" dirty="0">
                <a:solidFill>
                  <a:srgbClr val="222222"/>
                </a:solidFill>
                <a:highlight>
                  <a:srgbClr val="FEFEFE"/>
                </a:highlight>
              </a:rPr>
              <a:t>Examples of FWER correction include </a:t>
            </a:r>
            <a:r>
              <a:rPr lang="en" sz="1920" b="1" dirty="0">
                <a:solidFill>
                  <a:srgbClr val="222222"/>
                </a:solidFill>
                <a:highlight>
                  <a:srgbClr val="FEFEFE"/>
                </a:highlight>
              </a:rPr>
              <a:t>Bonferroni correction</a:t>
            </a:r>
            <a:r>
              <a:rPr lang="en" sz="1920" dirty="0">
                <a:solidFill>
                  <a:srgbClr val="222222"/>
                </a:solidFill>
                <a:highlight>
                  <a:srgbClr val="FEFEFE"/>
                </a:highlight>
              </a:rPr>
              <a:t>:</a:t>
            </a: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r>
              <a:rPr lang="en" sz="1920" dirty="0">
                <a:solidFill>
                  <a:srgbClr val="222222"/>
                </a:solidFill>
                <a:highlight>
                  <a:srgbClr val="FEFEFE"/>
                </a:highlight>
              </a:rPr>
              <a:t>Test each hypothesis at a level </a:t>
            </a:r>
            <a:r>
              <a:rPr lang="el-GR" sz="1920" i="1" dirty="0">
                <a:solidFill>
                  <a:srgbClr val="222222"/>
                </a:solidFill>
                <a:latin typeface="Times New Roman" panose="02020603050405020304" pitchFamily="18" charset="0"/>
                <a:cs typeface="Times New Roman" panose="02020603050405020304" pitchFamily="18" charset="0"/>
              </a:rPr>
              <a:t>α</a:t>
            </a:r>
            <a:r>
              <a:rPr lang="en" sz="1920" dirty="0">
                <a:solidFill>
                  <a:srgbClr val="222222"/>
                </a:solidFill>
                <a:highlight>
                  <a:srgbClr val="FEFEFE"/>
                </a:highlight>
              </a:rPr>
              <a:t> / </a:t>
            </a:r>
            <a:r>
              <a:rPr lang="en" sz="1920" i="1" dirty="0">
                <a:solidFill>
                  <a:srgbClr val="222222"/>
                </a:solidFill>
                <a:highlight>
                  <a:srgbClr val="FEFEFE"/>
                </a:highlight>
              </a:rPr>
              <a:t>m</a:t>
            </a:r>
            <a:r>
              <a:rPr lang="en" sz="1920" dirty="0">
                <a:solidFill>
                  <a:srgbClr val="222222"/>
                </a:solidFill>
                <a:highlight>
                  <a:srgbClr val="FEFEFE"/>
                </a:highlight>
              </a:rPr>
              <a:t>, where </a:t>
            </a:r>
            <a:r>
              <a:rPr lang="en" sz="1920" i="1" dirty="0">
                <a:solidFill>
                  <a:srgbClr val="222222"/>
                </a:solidFill>
                <a:highlight>
                  <a:srgbClr val="FEFEFE"/>
                </a:highlight>
              </a:rPr>
              <a:t>m</a:t>
            </a:r>
            <a:r>
              <a:rPr lang="en" sz="1920" dirty="0">
                <a:solidFill>
                  <a:srgbClr val="222222"/>
                </a:solidFill>
                <a:highlight>
                  <a:srgbClr val="FEFEFE"/>
                </a:highlight>
              </a:rPr>
              <a:t> is the number of hypothesis tests and </a:t>
            </a:r>
            <a:r>
              <a:rPr lang="el-GR" sz="1920" i="1" dirty="0">
                <a:solidFill>
                  <a:srgbClr val="222222"/>
                </a:solidFill>
                <a:latin typeface="Times New Roman" panose="02020603050405020304" pitchFamily="18" charset="0"/>
                <a:cs typeface="Times New Roman" panose="02020603050405020304" pitchFamily="18" charset="0"/>
              </a:rPr>
              <a:t>α</a:t>
            </a:r>
            <a:r>
              <a:rPr lang="en" sz="1920" i="1" dirty="0">
                <a:solidFill>
                  <a:srgbClr val="222222"/>
                </a:solidFill>
                <a:highlight>
                  <a:srgbClr val="FEFEFE"/>
                </a:highlight>
              </a:rPr>
              <a:t> </a:t>
            </a:r>
            <a:r>
              <a:rPr lang="en" sz="1920" dirty="0">
                <a:solidFill>
                  <a:srgbClr val="222222"/>
                </a:solidFill>
                <a:highlight>
                  <a:srgbClr val="FEFEFE"/>
                </a:highlight>
              </a:rPr>
              <a:t>is the desired probability of making any Type 1 errors.</a:t>
            </a: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p:txBody>
      </p:sp>
      <p:sp>
        <p:nvSpPr>
          <p:cNvPr id="4" name="Rectangle 3">
            <a:extLst>
              <a:ext uri="{FF2B5EF4-FFF2-40B4-BE49-F238E27FC236}">
                <a16:creationId xmlns:a16="http://schemas.microsoft.com/office/drawing/2014/main" id="{D94F90CD-D3D2-A34A-A38F-757ECEC36432}"/>
              </a:ext>
            </a:extLst>
          </p:cNvPr>
          <p:cNvSpPr/>
          <p:nvPr/>
        </p:nvSpPr>
        <p:spPr>
          <a:xfrm>
            <a:off x="3088880" y="372827"/>
            <a:ext cx="5977920"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Controlling the family-wise error rate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3"/>
          <p:cNvSpPr txBox="1"/>
          <p:nvPr/>
        </p:nvSpPr>
        <p:spPr>
          <a:xfrm>
            <a:off x="749250" y="1047540"/>
            <a:ext cx="10224720" cy="2324160"/>
          </a:xfrm>
          <a:prstGeom prst="rect">
            <a:avLst/>
          </a:prstGeom>
          <a:noFill/>
          <a:ln>
            <a:noFill/>
          </a:ln>
        </p:spPr>
        <p:txBody>
          <a:bodyPr spcFirstLastPara="1" wrap="square" lIns="109710" tIns="109710" rIns="109710" bIns="109710" anchor="t" anchorCtr="0">
            <a:noAutofit/>
          </a:bodyPr>
          <a:lstStyle/>
          <a:p>
            <a:pPr marL="548640">
              <a:lnSpc>
                <a:spcPct val="115000"/>
              </a:lnSpc>
            </a:pPr>
            <a:r>
              <a:rPr lang="en" sz="1920" dirty="0">
                <a:solidFill>
                  <a:srgbClr val="222222"/>
                </a:solidFill>
                <a:highlight>
                  <a:srgbClr val="FEFEFE"/>
                </a:highlight>
              </a:rPr>
              <a:t>The false discovery rate (FDR) is the expected proportion of Type 1 errors out of all rejections of the null hypothesis. Examples of FDR correction include the </a:t>
            </a:r>
            <a:r>
              <a:rPr lang="en" sz="1920" b="1" dirty="0" err="1">
                <a:solidFill>
                  <a:srgbClr val="222222"/>
                </a:solidFill>
                <a:highlight>
                  <a:srgbClr val="FEFEFE"/>
                </a:highlight>
              </a:rPr>
              <a:t>Benjamini</a:t>
            </a:r>
            <a:r>
              <a:rPr lang="en" sz="1920" b="1" dirty="0">
                <a:solidFill>
                  <a:srgbClr val="222222"/>
                </a:solidFill>
                <a:highlight>
                  <a:srgbClr val="FEFEFE"/>
                </a:highlight>
              </a:rPr>
              <a:t>-Hochberg procedure</a:t>
            </a:r>
            <a:r>
              <a:rPr lang="en" sz="1920" dirty="0">
                <a:solidFill>
                  <a:srgbClr val="222222"/>
                </a:solidFill>
                <a:highlight>
                  <a:srgbClr val="FEFEFE"/>
                </a:highlight>
              </a:rPr>
              <a:t>. Test </a:t>
            </a:r>
            <a:r>
              <a:rPr lang="en" sz="1920" i="1" dirty="0">
                <a:solidFill>
                  <a:srgbClr val="222222"/>
                </a:solidFill>
                <a:highlight>
                  <a:srgbClr val="FEFEFE"/>
                </a:highlight>
              </a:rPr>
              <a:t>k</a:t>
            </a:r>
            <a:r>
              <a:rPr lang="en" sz="1920" dirty="0">
                <a:solidFill>
                  <a:srgbClr val="222222"/>
                </a:solidFill>
                <a:highlight>
                  <a:srgbClr val="FEFEFE"/>
                </a:highlight>
              </a:rPr>
              <a:t> hypotheses and obtain p-values. </a:t>
            </a: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a:p>
            <a:pPr marL="548640">
              <a:lnSpc>
                <a:spcPct val="115000"/>
              </a:lnSpc>
            </a:pPr>
            <a:endParaRPr sz="1920" dirty="0">
              <a:solidFill>
                <a:srgbClr val="222222"/>
              </a:solidFill>
              <a:highlight>
                <a:srgbClr val="FEFEFE"/>
              </a:highlight>
            </a:endParaRPr>
          </a:p>
        </p:txBody>
      </p:sp>
      <p:pic>
        <p:nvPicPr>
          <p:cNvPr id="160" name="Google Shape;160;p23"/>
          <p:cNvPicPr preferRelativeResize="0"/>
          <p:nvPr/>
        </p:nvPicPr>
        <p:blipFill>
          <a:blip r:embed="rId3">
            <a:alphaModFix/>
          </a:blip>
          <a:stretch>
            <a:fillRect/>
          </a:stretch>
        </p:blipFill>
        <p:spPr>
          <a:xfrm>
            <a:off x="1385910" y="2231580"/>
            <a:ext cx="7527120" cy="899460"/>
          </a:xfrm>
          <a:prstGeom prst="rect">
            <a:avLst/>
          </a:prstGeom>
          <a:noFill/>
          <a:ln>
            <a:noFill/>
          </a:ln>
        </p:spPr>
      </p:pic>
      <p:pic>
        <p:nvPicPr>
          <p:cNvPr id="161" name="Google Shape;161;p23"/>
          <p:cNvPicPr preferRelativeResize="0"/>
          <p:nvPr/>
        </p:nvPicPr>
        <p:blipFill>
          <a:blip r:embed="rId4">
            <a:alphaModFix/>
          </a:blip>
          <a:stretch>
            <a:fillRect/>
          </a:stretch>
        </p:blipFill>
        <p:spPr>
          <a:xfrm>
            <a:off x="4185005" y="3439110"/>
            <a:ext cx="3430500" cy="3144629"/>
          </a:xfrm>
          <a:prstGeom prst="rect">
            <a:avLst/>
          </a:prstGeom>
          <a:noFill/>
          <a:ln>
            <a:noFill/>
          </a:ln>
        </p:spPr>
      </p:pic>
      <p:sp>
        <p:nvSpPr>
          <p:cNvPr id="162" name="Google Shape;162;p23"/>
          <p:cNvSpPr txBox="1"/>
          <p:nvPr/>
        </p:nvSpPr>
        <p:spPr>
          <a:xfrm>
            <a:off x="7035695" y="5179530"/>
            <a:ext cx="2764080" cy="389880"/>
          </a:xfrm>
          <a:prstGeom prst="rect">
            <a:avLst/>
          </a:prstGeom>
          <a:noFill/>
          <a:ln>
            <a:noFill/>
          </a:ln>
        </p:spPr>
        <p:txBody>
          <a:bodyPr spcFirstLastPara="1" wrap="square" lIns="109710" tIns="109710" rIns="109710" bIns="109710" anchor="t" anchorCtr="0">
            <a:noAutofit/>
          </a:bodyPr>
          <a:lstStyle/>
          <a:p>
            <a:pPr marL="548640">
              <a:lnSpc>
                <a:spcPct val="115000"/>
              </a:lnSpc>
            </a:pPr>
            <a:r>
              <a:rPr lang="en" sz="1920" dirty="0">
                <a:solidFill>
                  <a:srgbClr val="FF0000"/>
                </a:solidFill>
                <a:highlight>
                  <a:srgbClr val="FEFEFE"/>
                </a:highlight>
              </a:rPr>
              <a:t>slope</a:t>
            </a:r>
            <a:r>
              <a:rPr lang="en" sz="1920" i="1" dirty="0">
                <a:solidFill>
                  <a:srgbClr val="FF0000"/>
                </a:solidFill>
                <a:highlight>
                  <a:srgbClr val="FEFEFE"/>
                </a:highlight>
              </a:rPr>
              <a:t> = </a:t>
            </a:r>
            <a:r>
              <a:rPr lang="el-GR" sz="1920" i="1" dirty="0">
                <a:solidFill>
                  <a:srgbClr val="FF0000"/>
                </a:solidFill>
                <a:highlight>
                  <a:srgbClr val="FEFEFE"/>
                </a:highlight>
                <a:latin typeface="Times New Roman" panose="02020603050405020304" pitchFamily="18" charset="0"/>
                <a:cs typeface="Times New Roman" panose="02020603050405020304" pitchFamily="18" charset="0"/>
              </a:rPr>
              <a:t>α</a:t>
            </a:r>
            <a:r>
              <a:rPr lang="en" sz="1920" dirty="0">
                <a:solidFill>
                  <a:srgbClr val="FF0000"/>
                </a:solidFill>
                <a:highlight>
                  <a:srgbClr val="FEFEFE"/>
                </a:highlight>
              </a:rPr>
              <a:t> / </a:t>
            </a:r>
            <a:r>
              <a:rPr lang="en" sz="1920" i="1" dirty="0">
                <a:solidFill>
                  <a:srgbClr val="FF0000"/>
                </a:solidFill>
                <a:highlight>
                  <a:srgbClr val="FEFEFE"/>
                </a:highlight>
              </a:rPr>
              <a:t>m</a:t>
            </a:r>
            <a:endParaRPr sz="2160" dirty="0">
              <a:solidFill>
                <a:srgbClr val="FF0000"/>
              </a:solidFill>
            </a:endParaRPr>
          </a:p>
        </p:txBody>
      </p:sp>
      <p:sp>
        <p:nvSpPr>
          <p:cNvPr id="163" name="Google Shape;163;p23"/>
          <p:cNvSpPr txBox="1"/>
          <p:nvPr/>
        </p:nvSpPr>
        <p:spPr>
          <a:xfrm>
            <a:off x="6010080" y="3131040"/>
            <a:ext cx="2764080" cy="389880"/>
          </a:xfrm>
          <a:prstGeom prst="rect">
            <a:avLst/>
          </a:prstGeom>
          <a:noFill/>
          <a:ln>
            <a:noFill/>
          </a:ln>
        </p:spPr>
        <p:txBody>
          <a:bodyPr spcFirstLastPara="1" wrap="square" lIns="109710" tIns="109710" rIns="109710" bIns="109710" anchor="t" anchorCtr="0">
            <a:noAutofit/>
          </a:bodyPr>
          <a:lstStyle/>
          <a:p>
            <a:pPr marL="548640">
              <a:lnSpc>
                <a:spcPct val="115000"/>
              </a:lnSpc>
            </a:pPr>
            <a:r>
              <a:rPr lang="en" sz="1920"/>
              <a:t>ordered p-values</a:t>
            </a:r>
            <a:endParaRPr sz="2160"/>
          </a:p>
        </p:txBody>
      </p:sp>
      <p:sp>
        <p:nvSpPr>
          <p:cNvPr id="8" name="Rectangle 7">
            <a:extLst>
              <a:ext uri="{FF2B5EF4-FFF2-40B4-BE49-F238E27FC236}">
                <a16:creationId xmlns:a16="http://schemas.microsoft.com/office/drawing/2014/main" id="{62890638-C3EC-6043-8E80-8F4FF0477290}"/>
              </a:ext>
            </a:extLst>
          </p:cNvPr>
          <p:cNvSpPr/>
          <p:nvPr/>
        </p:nvSpPr>
        <p:spPr>
          <a:xfrm>
            <a:off x="3219530" y="372827"/>
            <a:ext cx="5716630"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Controlling the false discovery rate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80F816-F205-6540-A9E9-1354D5DD0A59}"/>
              </a:ext>
            </a:extLst>
          </p:cNvPr>
          <p:cNvPicPr>
            <a:picLocks noChangeAspect="1"/>
          </p:cNvPicPr>
          <p:nvPr/>
        </p:nvPicPr>
        <p:blipFill>
          <a:blip r:embed="rId2"/>
          <a:stretch>
            <a:fillRect/>
          </a:stretch>
        </p:blipFill>
        <p:spPr>
          <a:xfrm>
            <a:off x="3287613" y="1040308"/>
            <a:ext cx="5505152" cy="5136386"/>
          </a:xfrm>
          <a:prstGeom prst="rect">
            <a:avLst/>
          </a:prstGeom>
        </p:spPr>
      </p:pic>
      <p:sp>
        <p:nvSpPr>
          <p:cNvPr id="5" name="Rectangle 4">
            <a:extLst>
              <a:ext uri="{FF2B5EF4-FFF2-40B4-BE49-F238E27FC236}">
                <a16:creationId xmlns:a16="http://schemas.microsoft.com/office/drawing/2014/main" id="{05851C9E-542F-B745-A940-5BD2E6F80DA1}"/>
              </a:ext>
            </a:extLst>
          </p:cNvPr>
          <p:cNvSpPr/>
          <p:nvPr/>
        </p:nvSpPr>
        <p:spPr>
          <a:xfrm>
            <a:off x="2377130" y="372827"/>
            <a:ext cx="7401385"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QQ plots visualize the distribution of p-values</a:t>
            </a:r>
          </a:p>
        </p:txBody>
      </p:sp>
    </p:spTree>
    <p:extLst>
      <p:ext uri="{BB962C8B-B14F-4D97-AF65-F5344CB8AC3E}">
        <p14:creationId xmlns:p14="http://schemas.microsoft.com/office/powerpoint/2010/main" val="196531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NPs, haplotypes and linkage disequilibrium - YouTube">
            <a:extLst>
              <a:ext uri="{FF2B5EF4-FFF2-40B4-BE49-F238E27FC236}">
                <a16:creationId xmlns:a16="http://schemas.microsoft.com/office/drawing/2014/main" id="{FE091458-301B-004C-BCA3-CCF037A8E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60" t="12336" r="13751" b="4242"/>
          <a:stretch/>
        </p:blipFill>
        <p:spPr bwMode="auto">
          <a:xfrm>
            <a:off x="2036618" y="1495745"/>
            <a:ext cx="7827819" cy="49576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3665B31-90BF-334B-96A5-B247503E906B}"/>
              </a:ext>
            </a:extLst>
          </p:cNvPr>
          <p:cNvSpPr/>
          <p:nvPr/>
        </p:nvSpPr>
        <p:spPr>
          <a:xfrm>
            <a:off x="462370" y="372827"/>
            <a:ext cx="11230960"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Linkage disequilibrium is the correlation of alleles at different markers</a:t>
            </a:r>
          </a:p>
        </p:txBody>
      </p:sp>
    </p:spTree>
    <p:extLst>
      <p:ext uri="{BB962C8B-B14F-4D97-AF65-F5344CB8AC3E}">
        <p14:creationId xmlns:p14="http://schemas.microsoft.com/office/powerpoint/2010/main" val="65604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93A61E-0558-B74E-88C6-11815DB93278}"/>
              </a:ext>
            </a:extLst>
          </p:cNvPr>
          <p:cNvSpPr/>
          <p:nvPr/>
        </p:nvSpPr>
        <p:spPr>
          <a:xfrm>
            <a:off x="1907481" y="372827"/>
            <a:ext cx="8340745"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Alleles in linkage disequilibrium define “haplotypes”</a:t>
            </a:r>
          </a:p>
        </p:txBody>
      </p:sp>
      <p:pic>
        <p:nvPicPr>
          <p:cNvPr id="1026" name="Picture 2" descr="Gene Mapping - Biochemistry - Medbullets Step 1">
            <a:extLst>
              <a:ext uri="{FF2B5EF4-FFF2-40B4-BE49-F238E27FC236}">
                <a16:creationId xmlns:a16="http://schemas.microsoft.com/office/drawing/2014/main" id="{E3A0B9C0-A055-178C-7D3E-45F657F7C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6350" y="1835150"/>
            <a:ext cx="7099300" cy="318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20512E-F20D-BA42-9F61-D88930781AFC}"/>
              </a:ext>
            </a:extLst>
          </p:cNvPr>
          <p:cNvSpPr/>
          <p:nvPr/>
        </p:nvSpPr>
        <p:spPr>
          <a:xfrm>
            <a:off x="3911600" y="1981200"/>
            <a:ext cx="3784600" cy="254000"/>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all" spc="384" normalizeH="0" baseline="0">
              <a:ln>
                <a:noFill/>
              </a:ln>
              <a:solidFill>
                <a:srgbClr val="FFFFFF"/>
              </a:solidFill>
              <a:effectLst/>
              <a:uFillTx/>
              <a:latin typeface="Avenir Medium"/>
              <a:ea typeface="Avenir Medium"/>
              <a:cs typeface="Avenir Medium"/>
              <a:sym typeface="Avenir Medium"/>
            </a:endParaRPr>
          </a:p>
        </p:txBody>
      </p:sp>
    </p:spTree>
    <p:extLst>
      <p:ext uri="{BB962C8B-B14F-4D97-AF65-F5344CB8AC3E}">
        <p14:creationId xmlns:p14="http://schemas.microsoft.com/office/powerpoint/2010/main" val="194603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06A5A243-89D0-8E4D-A705-4BCE55B29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65598">
            <a:off x="2801584" y="2688118"/>
            <a:ext cx="5994438" cy="5245133"/>
          </a:xfrm>
          <a:prstGeom prst="rect">
            <a:avLst/>
          </a:prstGeom>
        </p:spPr>
      </p:pic>
      <p:sp>
        <p:nvSpPr>
          <p:cNvPr id="7" name="TextBox 6">
            <a:extLst>
              <a:ext uri="{FF2B5EF4-FFF2-40B4-BE49-F238E27FC236}">
                <a16:creationId xmlns:a16="http://schemas.microsoft.com/office/drawing/2014/main" id="{7FF4B87F-DBA4-5044-9664-3ABE92308B84}"/>
              </a:ext>
            </a:extLst>
          </p:cNvPr>
          <p:cNvSpPr txBox="1"/>
          <p:nvPr/>
        </p:nvSpPr>
        <p:spPr>
          <a:xfrm>
            <a:off x="5181389" y="6099679"/>
            <a:ext cx="2254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pitchFamily="2" charset="0"/>
                <a:cs typeface="Arial" panose="020B0604020202020204" pitchFamily="34" charset="0"/>
              </a:rPr>
              <a:t>Position on chromosome</a:t>
            </a:r>
          </a:p>
        </p:txBody>
      </p:sp>
      <p:pic>
        <p:nvPicPr>
          <p:cNvPr id="1028" name="Picture 4" descr="LDmatrix legend">
            <a:extLst>
              <a:ext uri="{FF2B5EF4-FFF2-40B4-BE49-F238E27FC236}">
                <a16:creationId xmlns:a16="http://schemas.microsoft.com/office/drawing/2014/main" id="{8B5D4B68-E1ED-9B40-A2E2-57E6F1DF4E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0" t="4325" r="41480" b="7027"/>
          <a:stretch/>
        </p:blipFill>
        <p:spPr bwMode="auto">
          <a:xfrm>
            <a:off x="8213772" y="2150919"/>
            <a:ext cx="1544877" cy="5460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10AA327-EF82-D140-B2E2-05189DCA981D}"/>
              </a:ext>
            </a:extLst>
          </p:cNvPr>
          <p:cNvSpPr/>
          <p:nvPr/>
        </p:nvSpPr>
        <p:spPr>
          <a:xfrm>
            <a:off x="7112696" y="6388134"/>
            <a:ext cx="6096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Helvetica" pitchFamily="2" charset="0"/>
              </a:rPr>
              <a:t>Machiela</a:t>
            </a:r>
            <a:r>
              <a:rPr kumimoji="0" lang="en-US" sz="1200" b="0" i="0" u="none" strike="noStrike" kern="1200" cap="none" spc="0" normalizeH="0" baseline="0" noProof="0" dirty="0">
                <a:ln>
                  <a:noFill/>
                </a:ln>
                <a:solidFill>
                  <a:srgbClr val="FFFFFF"/>
                </a:solidFill>
                <a:effectLst/>
                <a:uLnTx/>
                <a:uFillTx/>
                <a:latin typeface="Helvetica" pitchFamily="2" charset="0"/>
              </a:rPr>
              <a:t>, M. J., </a:t>
            </a:r>
            <a:r>
              <a:rPr kumimoji="0" lang="en-US" sz="1200" b="0" i="0" u="none" strike="noStrike" kern="1200" cap="none" spc="0" normalizeH="0" baseline="0" noProof="0" dirty="0" err="1">
                <a:ln>
                  <a:noFill/>
                </a:ln>
                <a:solidFill>
                  <a:srgbClr val="FFFFFF"/>
                </a:solidFill>
                <a:effectLst/>
                <a:uLnTx/>
                <a:uFillTx/>
                <a:latin typeface="Helvetica" pitchFamily="2" charset="0"/>
              </a:rPr>
              <a:t>Chanock</a:t>
            </a:r>
            <a:r>
              <a:rPr kumimoji="0" lang="en-US" sz="1200" b="0" i="0" u="none" strike="noStrike" kern="1200" cap="none" spc="0" normalizeH="0" baseline="0" noProof="0" dirty="0">
                <a:ln>
                  <a:noFill/>
                </a:ln>
                <a:solidFill>
                  <a:srgbClr val="FFFFFF"/>
                </a:solidFill>
                <a:effectLst/>
                <a:uLnTx/>
                <a:uFillTx/>
                <a:latin typeface="Helvetica" pitchFamily="2" charset="0"/>
              </a:rPr>
              <a:t>, S. J. Bioinformatics, 31, 3555-3557 (2015).</a:t>
            </a:r>
          </a:p>
        </p:txBody>
      </p:sp>
      <p:sp>
        <p:nvSpPr>
          <p:cNvPr id="13" name="TextBox 12">
            <a:extLst>
              <a:ext uri="{FF2B5EF4-FFF2-40B4-BE49-F238E27FC236}">
                <a16:creationId xmlns:a16="http://schemas.microsoft.com/office/drawing/2014/main" id="{71D99413-05B8-D445-B47F-419D6233BD27}"/>
              </a:ext>
            </a:extLst>
          </p:cNvPr>
          <p:cNvSpPr txBox="1"/>
          <p:nvPr/>
        </p:nvSpPr>
        <p:spPr>
          <a:xfrm rot="16200000">
            <a:off x="2174308" y="3294477"/>
            <a:ext cx="2254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pitchFamily="2" charset="0"/>
                <a:cs typeface="Arial" panose="020B0604020202020204" pitchFamily="34" charset="0"/>
              </a:rPr>
              <a:t>Position on chromosome</a:t>
            </a:r>
          </a:p>
        </p:txBody>
      </p:sp>
      <p:sp>
        <p:nvSpPr>
          <p:cNvPr id="2" name="Rectangle 1">
            <a:extLst>
              <a:ext uri="{FF2B5EF4-FFF2-40B4-BE49-F238E27FC236}">
                <a16:creationId xmlns:a16="http://schemas.microsoft.com/office/drawing/2014/main" id="{0ABECD14-D990-CA4E-B601-A1016B654EB6}"/>
              </a:ext>
            </a:extLst>
          </p:cNvPr>
          <p:cNvSpPr/>
          <p:nvPr/>
        </p:nvSpPr>
        <p:spPr>
          <a:xfrm>
            <a:off x="1531799" y="5137501"/>
            <a:ext cx="9553864" cy="4071919"/>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584200" rtl="0" eaLnBrk="1" fontAlgn="auto" latinLnBrk="1" hangingPunct="0">
              <a:lnSpc>
                <a:spcPct val="100000"/>
              </a:lnSpc>
              <a:spcBef>
                <a:spcPts val="0"/>
              </a:spcBef>
              <a:spcAft>
                <a:spcPts val="0"/>
              </a:spcAft>
              <a:buClrTx/>
              <a:buSzTx/>
              <a:buFontTx/>
              <a:buNone/>
              <a:tabLst/>
              <a:defRPr/>
            </a:pPr>
            <a:endParaRPr kumimoji="0" lang="en-US" sz="2400" b="0" i="0" u="none" strike="noStrike" kern="1200" cap="all" spc="384" normalizeH="0" baseline="0" noProof="0" dirty="0">
              <a:ln>
                <a:noFill/>
              </a:ln>
              <a:solidFill>
                <a:srgbClr val="FFFFFF"/>
              </a:solidFill>
              <a:effectLst/>
              <a:uLnTx/>
              <a:uFillTx/>
              <a:latin typeface="Avenir Medium"/>
              <a:ea typeface="Avenir Medium"/>
              <a:cs typeface="Avenir Medium"/>
              <a:sym typeface="Avenir Medium"/>
            </a:endParaRPr>
          </a:p>
        </p:txBody>
      </p:sp>
      <p:sp>
        <p:nvSpPr>
          <p:cNvPr id="15" name="TextBox 14">
            <a:extLst>
              <a:ext uri="{FF2B5EF4-FFF2-40B4-BE49-F238E27FC236}">
                <a16:creationId xmlns:a16="http://schemas.microsoft.com/office/drawing/2014/main" id="{57E2217E-3776-344A-87C2-2FE9429C0E1B}"/>
              </a:ext>
            </a:extLst>
          </p:cNvPr>
          <p:cNvSpPr txBox="1"/>
          <p:nvPr/>
        </p:nvSpPr>
        <p:spPr>
          <a:xfrm>
            <a:off x="5145140" y="5259444"/>
            <a:ext cx="2523667" cy="3231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Avenir Book" panose="02000503020000020003" pitchFamily="2" charset="0"/>
                <a:cs typeface="Arial" panose="020B0604020202020204" pitchFamily="34" charset="0"/>
              </a:rPr>
              <a:t>Position on Chromosome</a:t>
            </a:r>
          </a:p>
        </p:txBody>
      </p:sp>
      <p:sp>
        <p:nvSpPr>
          <p:cNvPr id="16" name="Rectangle 15">
            <a:extLst>
              <a:ext uri="{FF2B5EF4-FFF2-40B4-BE49-F238E27FC236}">
                <a16:creationId xmlns:a16="http://schemas.microsoft.com/office/drawing/2014/main" id="{DEEC6D31-197D-1B4C-9DB6-031DCCB4F7B3}"/>
              </a:ext>
            </a:extLst>
          </p:cNvPr>
          <p:cNvSpPr/>
          <p:nvPr/>
        </p:nvSpPr>
        <p:spPr>
          <a:xfrm>
            <a:off x="5798803" y="6238178"/>
            <a:ext cx="6823248" cy="3231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prstClr val="black"/>
                </a:solidFill>
                <a:effectLst/>
                <a:uLnTx/>
                <a:uFillTx/>
                <a:latin typeface="Avenir Book" panose="02000503020000020003" pitchFamily="2" charset="0"/>
              </a:rPr>
              <a:t>Machiela</a:t>
            </a:r>
            <a:r>
              <a:rPr kumimoji="0" lang="en-US" sz="1500" b="0" i="0" u="none" strike="noStrike" kern="1200" cap="none" spc="0" normalizeH="0" baseline="0" noProof="0" dirty="0">
                <a:ln>
                  <a:noFill/>
                </a:ln>
                <a:solidFill>
                  <a:prstClr val="black"/>
                </a:solidFill>
                <a:effectLst/>
                <a:uLnTx/>
                <a:uFillTx/>
                <a:latin typeface="Avenir Book" panose="02000503020000020003" pitchFamily="2" charset="0"/>
              </a:rPr>
              <a:t>, M. J., </a:t>
            </a:r>
            <a:r>
              <a:rPr kumimoji="0" lang="en-US" sz="1500" b="0" i="0" u="none" strike="noStrike" kern="1200" cap="none" spc="0" normalizeH="0" baseline="0" noProof="0" dirty="0" err="1">
                <a:ln>
                  <a:noFill/>
                </a:ln>
                <a:solidFill>
                  <a:prstClr val="black"/>
                </a:solidFill>
                <a:effectLst/>
                <a:uLnTx/>
                <a:uFillTx/>
                <a:latin typeface="Avenir Book" panose="02000503020000020003" pitchFamily="2" charset="0"/>
              </a:rPr>
              <a:t>Chanock</a:t>
            </a:r>
            <a:r>
              <a:rPr kumimoji="0" lang="en-US" sz="1500" b="0" i="0" u="none" strike="noStrike" kern="1200" cap="none" spc="0" normalizeH="0" baseline="0" noProof="0" dirty="0">
                <a:ln>
                  <a:noFill/>
                </a:ln>
                <a:solidFill>
                  <a:prstClr val="black"/>
                </a:solidFill>
                <a:effectLst/>
                <a:uLnTx/>
                <a:uFillTx/>
                <a:latin typeface="Avenir Book" panose="02000503020000020003" pitchFamily="2" charset="0"/>
              </a:rPr>
              <a:t>, S. J. Bioinformatics, 31, 3555-3557 (2015).</a:t>
            </a:r>
          </a:p>
        </p:txBody>
      </p:sp>
      <p:sp>
        <p:nvSpPr>
          <p:cNvPr id="12" name="Rectangle 11">
            <a:extLst>
              <a:ext uri="{FF2B5EF4-FFF2-40B4-BE49-F238E27FC236}">
                <a16:creationId xmlns:a16="http://schemas.microsoft.com/office/drawing/2014/main" id="{64141DBD-5538-0340-9116-1F5F96254950}"/>
              </a:ext>
            </a:extLst>
          </p:cNvPr>
          <p:cNvSpPr/>
          <p:nvPr/>
        </p:nvSpPr>
        <p:spPr>
          <a:xfrm>
            <a:off x="1907481" y="372827"/>
            <a:ext cx="8340745"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Alleles in linkage disequilibrium define “haplotypes”</a:t>
            </a:r>
          </a:p>
        </p:txBody>
      </p:sp>
    </p:spTree>
    <p:extLst>
      <p:ext uri="{BB962C8B-B14F-4D97-AF65-F5344CB8AC3E}">
        <p14:creationId xmlns:p14="http://schemas.microsoft.com/office/powerpoint/2010/main" val="377708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totic_manhattan-qq-combo.png">
            <a:extLst>
              <a:ext uri="{FF2B5EF4-FFF2-40B4-BE49-F238E27FC236}">
                <a16:creationId xmlns:a16="http://schemas.microsoft.com/office/drawing/2014/main" id="{DE2FB6AE-C1B5-654C-A7F9-DBF7DE940241}"/>
              </a:ext>
            </a:extLst>
          </p:cNvPr>
          <p:cNvPicPr/>
          <p:nvPr/>
        </p:nvPicPr>
        <p:blipFill rotWithShape="1">
          <a:blip r:embed="rId2" cstate="screen">
            <a:extLst>
              <a:ext uri="{28A0092B-C50C-407E-A947-70E740481C1C}">
                <a14:useLocalDpi xmlns:a14="http://schemas.microsoft.com/office/drawing/2010/main"/>
              </a:ext>
            </a:extLst>
          </a:blip>
          <a:srcRect l="-2" b="51910"/>
          <a:stretch/>
        </p:blipFill>
        <p:spPr>
          <a:xfrm>
            <a:off x="2410113" y="1135501"/>
            <a:ext cx="7232548" cy="4197099"/>
          </a:xfrm>
          <a:prstGeom prst="rect">
            <a:avLst/>
          </a:prstGeom>
          <a:ln w="12700">
            <a:miter lim="400000"/>
          </a:ln>
        </p:spPr>
      </p:pic>
      <p:sp>
        <p:nvSpPr>
          <p:cNvPr id="5" name="Rectangle 4">
            <a:extLst>
              <a:ext uri="{FF2B5EF4-FFF2-40B4-BE49-F238E27FC236}">
                <a16:creationId xmlns:a16="http://schemas.microsoft.com/office/drawing/2014/main" id="{B6A2048D-BB3D-654D-94AE-00B6BDD1216A}"/>
              </a:ext>
            </a:extLst>
          </p:cNvPr>
          <p:cNvSpPr/>
          <p:nvPr/>
        </p:nvSpPr>
        <p:spPr>
          <a:xfrm>
            <a:off x="2669718" y="372827"/>
            <a:ext cx="6816290"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GWAS depends on linkage disequilibrium</a:t>
            </a:r>
          </a:p>
        </p:txBody>
      </p:sp>
    </p:spTree>
    <p:extLst>
      <p:ext uri="{BB962C8B-B14F-4D97-AF65-F5344CB8AC3E}">
        <p14:creationId xmlns:p14="http://schemas.microsoft.com/office/powerpoint/2010/main" val="1100899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91108C-2927-4544-9A5E-F00A9FE18AB0}"/>
              </a:ext>
            </a:extLst>
          </p:cNvPr>
          <p:cNvPicPr>
            <a:picLocks noChangeAspect="1"/>
          </p:cNvPicPr>
          <p:nvPr/>
        </p:nvPicPr>
        <p:blipFill>
          <a:blip r:embed="rId3"/>
          <a:stretch>
            <a:fillRect/>
          </a:stretch>
        </p:blipFill>
        <p:spPr>
          <a:xfrm>
            <a:off x="2168404" y="1113660"/>
            <a:ext cx="7855192" cy="5262365"/>
          </a:xfrm>
          <a:prstGeom prst="rect">
            <a:avLst/>
          </a:prstGeom>
        </p:spPr>
      </p:pic>
      <p:sp>
        <p:nvSpPr>
          <p:cNvPr id="3" name="Rectangle 2">
            <a:extLst>
              <a:ext uri="{FF2B5EF4-FFF2-40B4-BE49-F238E27FC236}">
                <a16:creationId xmlns:a16="http://schemas.microsoft.com/office/drawing/2014/main" id="{522618FD-2729-1146-8EC7-A7849CC5C6FD}"/>
              </a:ext>
            </a:extLst>
          </p:cNvPr>
          <p:cNvSpPr/>
          <p:nvPr/>
        </p:nvSpPr>
        <p:spPr>
          <a:xfrm>
            <a:off x="3048037" y="372827"/>
            <a:ext cx="6059671"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More information than meets the eye</a:t>
            </a:r>
          </a:p>
        </p:txBody>
      </p:sp>
    </p:spTree>
    <p:extLst>
      <p:ext uri="{BB962C8B-B14F-4D97-AF65-F5344CB8AC3E}">
        <p14:creationId xmlns:p14="http://schemas.microsoft.com/office/powerpoint/2010/main" val="2744028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2.pdf">
            <a:extLst>
              <a:ext uri="{FF2B5EF4-FFF2-40B4-BE49-F238E27FC236}">
                <a16:creationId xmlns:a16="http://schemas.microsoft.com/office/drawing/2014/main" id="{C3488E41-4943-564C-8175-C7111B87C85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32217" y="1054550"/>
            <a:ext cx="6490962" cy="4958806"/>
          </a:xfrm>
          <a:prstGeom prst="rect">
            <a:avLst/>
          </a:prstGeom>
        </p:spPr>
      </p:pic>
    </p:spTree>
    <p:extLst>
      <p:ext uri="{BB962C8B-B14F-4D97-AF65-F5344CB8AC3E}">
        <p14:creationId xmlns:p14="http://schemas.microsoft.com/office/powerpoint/2010/main" val="4290610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0E7E4-2B35-E14D-903D-B384967A47A8}"/>
              </a:ext>
            </a:extLst>
          </p:cNvPr>
          <p:cNvPicPr>
            <a:picLocks noChangeAspect="1"/>
          </p:cNvPicPr>
          <p:nvPr/>
        </p:nvPicPr>
        <p:blipFill>
          <a:blip r:embed="rId2"/>
          <a:stretch>
            <a:fillRect/>
          </a:stretch>
        </p:blipFill>
        <p:spPr>
          <a:xfrm>
            <a:off x="3048667" y="1321460"/>
            <a:ext cx="6001796" cy="4556604"/>
          </a:xfrm>
          <a:prstGeom prst="rect">
            <a:avLst/>
          </a:prstGeom>
        </p:spPr>
      </p:pic>
      <p:sp>
        <p:nvSpPr>
          <p:cNvPr id="5" name="Rectangle 4">
            <a:extLst>
              <a:ext uri="{FF2B5EF4-FFF2-40B4-BE49-F238E27FC236}">
                <a16:creationId xmlns:a16="http://schemas.microsoft.com/office/drawing/2014/main" id="{29208269-E116-A94C-887D-37BB0CCE8222}"/>
              </a:ext>
            </a:extLst>
          </p:cNvPr>
          <p:cNvSpPr/>
          <p:nvPr/>
        </p:nvSpPr>
        <p:spPr>
          <a:xfrm>
            <a:off x="1707936" y="372827"/>
            <a:ext cx="8739893"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More samples, more (and smaller-effect) associations</a:t>
            </a:r>
          </a:p>
        </p:txBody>
      </p:sp>
    </p:spTree>
    <p:extLst>
      <p:ext uri="{BB962C8B-B14F-4D97-AF65-F5344CB8AC3E}">
        <p14:creationId xmlns:p14="http://schemas.microsoft.com/office/powerpoint/2010/main" val="337394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BF22DE-AC9C-F846-9E34-656C380C1C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85" t="16276" r="4898" b="14060"/>
          <a:stretch/>
        </p:blipFill>
        <p:spPr>
          <a:xfrm>
            <a:off x="2408043" y="1299062"/>
            <a:ext cx="7125750" cy="4095019"/>
          </a:xfrm>
          <a:prstGeom prst="rect">
            <a:avLst/>
          </a:prstGeom>
        </p:spPr>
      </p:pic>
      <p:sp>
        <p:nvSpPr>
          <p:cNvPr id="3" name="Rectangle 2">
            <a:extLst>
              <a:ext uri="{FF2B5EF4-FFF2-40B4-BE49-F238E27FC236}">
                <a16:creationId xmlns:a16="http://schemas.microsoft.com/office/drawing/2014/main" id="{2FD2ABC0-A007-8B4C-B957-9AE473AF9880}"/>
              </a:ext>
            </a:extLst>
          </p:cNvPr>
          <p:cNvSpPr/>
          <p:nvPr/>
        </p:nvSpPr>
        <p:spPr>
          <a:xfrm>
            <a:off x="928184" y="426405"/>
            <a:ext cx="10107254"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GWAS test for associations between genotype and phenotype</a:t>
            </a:r>
          </a:p>
        </p:txBody>
      </p:sp>
    </p:spTree>
    <p:extLst>
      <p:ext uri="{BB962C8B-B14F-4D97-AF65-F5344CB8AC3E}">
        <p14:creationId xmlns:p14="http://schemas.microsoft.com/office/powerpoint/2010/main" val="99897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853D-9F79-094E-95B2-73CD3F9CEE8A}"/>
              </a:ext>
            </a:extLst>
          </p:cNvPr>
          <p:cNvSpPr>
            <a:spLocks noGrp="1"/>
          </p:cNvSpPr>
          <p:nvPr>
            <p:ph type="title"/>
          </p:nvPr>
        </p:nvSpPr>
        <p:spPr/>
        <p:txBody>
          <a:bodyPr>
            <a:normAutofit fontScale="90000"/>
          </a:bodyPr>
          <a:lstStyle/>
          <a:p>
            <a:r>
              <a:rPr lang="en-US" dirty="0"/>
              <a:t>http://</a:t>
            </a:r>
            <a:r>
              <a:rPr lang="en-US" dirty="0" err="1"/>
              <a:t>big.stats.ox.ac.uk</a:t>
            </a:r>
            <a:r>
              <a:rPr lang="en-US" dirty="0"/>
              <a:t>/</a:t>
            </a:r>
            <a:br>
              <a:rPr lang="en-US" dirty="0"/>
            </a:br>
            <a:r>
              <a:rPr lang="en-US" dirty="0">
                <a:hlinkClick r:id="rId2"/>
              </a:rPr>
              <a:t>https://ldlink.nci.nih.gov/?tab=ldproxy</a:t>
            </a:r>
            <a:br>
              <a:rPr lang="en-US" dirty="0"/>
            </a:br>
            <a:r>
              <a:rPr lang="en-US" dirty="0"/>
              <a:t>https://</a:t>
            </a:r>
            <a:r>
              <a:rPr lang="en-US" dirty="0" err="1"/>
              <a:t>popgen.uchicago.edu</a:t>
            </a:r>
            <a:r>
              <a:rPr lang="en-US" dirty="0"/>
              <a:t>/</a:t>
            </a:r>
            <a:r>
              <a:rPr lang="en-US" dirty="0" err="1"/>
              <a:t>ggv</a:t>
            </a:r>
            <a:r>
              <a:rPr lang="en-US" dirty="0"/>
              <a:t>/</a:t>
            </a:r>
          </a:p>
        </p:txBody>
      </p:sp>
    </p:spTree>
    <p:extLst>
      <p:ext uri="{BB962C8B-B14F-4D97-AF65-F5344CB8AC3E}">
        <p14:creationId xmlns:p14="http://schemas.microsoft.com/office/powerpoint/2010/main" val="248992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7474EC-8EBF-8D46-8605-379C7E8BCD45}"/>
              </a:ext>
            </a:extLst>
          </p:cNvPr>
          <p:cNvPicPr>
            <a:picLocks noChangeAspect="1"/>
          </p:cNvPicPr>
          <p:nvPr/>
        </p:nvPicPr>
        <p:blipFill>
          <a:blip r:embed="rId3"/>
          <a:stretch>
            <a:fillRect/>
          </a:stretch>
        </p:blipFill>
        <p:spPr>
          <a:xfrm>
            <a:off x="2748567" y="1321594"/>
            <a:ext cx="6235281" cy="4589859"/>
          </a:xfrm>
          <a:prstGeom prst="rect">
            <a:avLst/>
          </a:prstGeom>
        </p:spPr>
      </p:pic>
      <p:sp>
        <p:nvSpPr>
          <p:cNvPr id="6" name="Rectangle 5">
            <a:extLst>
              <a:ext uri="{FF2B5EF4-FFF2-40B4-BE49-F238E27FC236}">
                <a16:creationId xmlns:a16="http://schemas.microsoft.com/office/drawing/2014/main" id="{757A560A-9DBB-F249-83E8-870BA2FA2C15}"/>
              </a:ext>
            </a:extLst>
          </p:cNvPr>
          <p:cNvSpPr/>
          <p:nvPr/>
        </p:nvSpPr>
        <p:spPr>
          <a:xfrm>
            <a:off x="2721130" y="426405"/>
            <a:ext cx="6521337"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GWAS are just a lot of linear regression</a:t>
            </a:r>
          </a:p>
        </p:txBody>
      </p:sp>
      <p:sp>
        <p:nvSpPr>
          <p:cNvPr id="7" name="TextBox 6">
            <a:extLst>
              <a:ext uri="{FF2B5EF4-FFF2-40B4-BE49-F238E27FC236}">
                <a16:creationId xmlns:a16="http://schemas.microsoft.com/office/drawing/2014/main" id="{7B8156D1-82F5-6845-966E-334AB0A0A9B0}"/>
              </a:ext>
            </a:extLst>
          </p:cNvPr>
          <p:cNvSpPr txBox="1"/>
          <p:nvPr/>
        </p:nvSpPr>
        <p:spPr>
          <a:xfrm>
            <a:off x="5514647" y="6097220"/>
            <a:ext cx="5908374" cy="3317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1687" kern="0" dirty="0">
                <a:solidFill>
                  <a:srgbClr val="000000"/>
                </a:solidFill>
                <a:latin typeface="Arial" panose="020B0604020202020204" pitchFamily="34" charset="0"/>
                <a:cs typeface="Arial" panose="020B0604020202020204" pitchFamily="34" charset="0"/>
                <a:sym typeface="Avenir Light"/>
              </a:rPr>
              <a:t>…repeat for all genotyped variants.</a:t>
            </a:r>
          </a:p>
        </p:txBody>
      </p:sp>
    </p:spTree>
    <p:extLst>
      <p:ext uri="{BB962C8B-B14F-4D97-AF65-F5344CB8AC3E}">
        <p14:creationId xmlns:p14="http://schemas.microsoft.com/office/powerpoint/2010/main" val="303699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totic_manhattan-qq-combo.png">
            <a:extLst>
              <a:ext uri="{FF2B5EF4-FFF2-40B4-BE49-F238E27FC236}">
                <a16:creationId xmlns:a16="http://schemas.microsoft.com/office/drawing/2014/main" id="{DE2FB6AE-C1B5-654C-A7F9-DBF7DE940241}"/>
              </a:ext>
            </a:extLst>
          </p:cNvPr>
          <p:cNvPicPr/>
          <p:nvPr/>
        </p:nvPicPr>
        <p:blipFill rotWithShape="1">
          <a:blip r:embed="rId2" cstate="screen">
            <a:extLst>
              <a:ext uri="{28A0092B-C50C-407E-A947-70E740481C1C}">
                <a14:useLocalDpi xmlns:a14="http://schemas.microsoft.com/office/drawing/2010/main"/>
              </a:ext>
            </a:extLst>
          </a:blip>
          <a:srcRect l="-2" b="51910"/>
          <a:stretch/>
        </p:blipFill>
        <p:spPr>
          <a:xfrm>
            <a:off x="2410113" y="1135501"/>
            <a:ext cx="7232548" cy="4197099"/>
          </a:xfrm>
          <a:prstGeom prst="rect">
            <a:avLst/>
          </a:prstGeom>
          <a:ln w="12700">
            <a:miter lim="400000"/>
          </a:ln>
        </p:spPr>
      </p:pic>
      <p:sp>
        <p:nvSpPr>
          <p:cNvPr id="6" name="Rectangle 5">
            <a:extLst>
              <a:ext uri="{FF2B5EF4-FFF2-40B4-BE49-F238E27FC236}">
                <a16:creationId xmlns:a16="http://schemas.microsoft.com/office/drawing/2014/main" id="{BA7D02F6-59D7-E940-812D-D57E58E232F6}"/>
              </a:ext>
            </a:extLst>
          </p:cNvPr>
          <p:cNvSpPr/>
          <p:nvPr/>
        </p:nvSpPr>
        <p:spPr>
          <a:xfrm>
            <a:off x="1359397" y="426405"/>
            <a:ext cx="9244838"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Manhattan plots depict associations at all tested markers</a:t>
            </a:r>
          </a:p>
        </p:txBody>
      </p:sp>
    </p:spTree>
    <p:extLst>
      <p:ext uri="{BB962C8B-B14F-4D97-AF65-F5344CB8AC3E}">
        <p14:creationId xmlns:p14="http://schemas.microsoft.com/office/powerpoint/2010/main" val="25163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3599880" y="1843229"/>
            <a:ext cx="5419471" cy="4405200"/>
          </a:xfrm>
          <a:prstGeom prst="rect">
            <a:avLst/>
          </a:prstGeom>
          <a:noFill/>
          <a:ln>
            <a:noFill/>
          </a:ln>
        </p:spPr>
      </p:pic>
      <p:pic>
        <p:nvPicPr>
          <p:cNvPr id="103" name="Google Shape;103;p16"/>
          <p:cNvPicPr preferRelativeResize="0"/>
          <p:nvPr/>
        </p:nvPicPr>
        <p:blipFill>
          <a:blip r:embed="rId4">
            <a:alphaModFix/>
          </a:blip>
          <a:stretch>
            <a:fillRect/>
          </a:stretch>
        </p:blipFill>
        <p:spPr>
          <a:xfrm>
            <a:off x="1252051" y="1171440"/>
            <a:ext cx="4469610" cy="405180"/>
          </a:xfrm>
          <a:prstGeom prst="rect">
            <a:avLst/>
          </a:prstGeom>
          <a:noFill/>
          <a:ln>
            <a:noFill/>
          </a:ln>
        </p:spPr>
      </p:pic>
      <p:sp>
        <p:nvSpPr>
          <p:cNvPr id="104" name="Google Shape;104;p16"/>
          <p:cNvSpPr/>
          <p:nvPr/>
        </p:nvSpPr>
        <p:spPr>
          <a:xfrm>
            <a:off x="7487940" y="4003020"/>
            <a:ext cx="132012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05" name="Google Shape;105;p16"/>
          <p:cNvSpPr/>
          <p:nvPr/>
        </p:nvSpPr>
        <p:spPr>
          <a:xfrm>
            <a:off x="7429500" y="5491830"/>
            <a:ext cx="146988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7" name="Rectangle 6">
            <a:extLst>
              <a:ext uri="{FF2B5EF4-FFF2-40B4-BE49-F238E27FC236}">
                <a16:creationId xmlns:a16="http://schemas.microsoft.com/office/drawing/2014/main" id="{CA232FC7-1487-214A-A503-1CC5919635BF}"/>
              </a:ext>
            </a:extLst>
          </p:cNvPr>
          <p:cNvSpPr/>
          <p:nvPr/>
        </p:nvSpPr>
        <p:spPr>
          <a:xfrm>
            <a:off x="4100363" y="372827"/>
            <a:ext cx="3954929"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Different types of errors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1" name="Google Shape;111;p17"/>
          <p:cNvPicPr preferRelativeResize="0"/>
          <p:nvPr/>
        </p:nvPicPr>
        <p:blipFill>
          <a:blip r:embed="rId3">
            <a:alphaModFix/>
          </a:blip>
          <a:stretch>
            <a:fillRect/>
          </a:stretch>
        </p:blipFill>
        <p:spPr>
          <a:xfrm>
            <a:off x="3599880" y="1843229"/>
            <a:ext cx="5419471" cy="4405200"/>
          </a:xfrm>
          <a:prstGeom prst="rect">
            <a:avLst/>
          </a:prstGeom>
          <a:noFill/>
          <a:ln>
            <a:noFill/>
          </a:ln>
        </p:spPr>
      </p:pic>
      <p:pic>
        <p:nvPicPr>
          <p:cNvPr id="112" name="Google Shape;112;p17"/>
          <p:cNvPicPr preferRelativeResize="0"/>
          <p:nvPr/>
        </p:nvPicPr>
        <p:blipFill>
          <a:blip r:embed="rId4">
            <a:alphaModFix/>
          </a:blip>
          <a:stretch>
            <a:fillRect/>
          </a:stretch>
        </p:blipFill>
        <p:spPr>
          <a:xfrm>
            <a:off x="1252051" y="1171440"/>
            <a:ext cx="4469610" cy="405180"/>
          </a:xfrm>
          <a:prstGeom prst="rect">
            <a:avLst/>
          </a:prstGeom>
          <a:noFill/>
          <a:ln>
            <a:noFill/>
          </a:ln>
        </p:spPr>
      </p:pic>
      <p:sp>
        <p:nvSpPr>
          <p:cNvPr id="113" name="Google Shape;113;p17"/>
          <p:cNvSpPr/>
          <p:nvPr/>
        </p:nvSpPr>
        <p:spPr>
          <a:xfrm>
            <a:off x="7487940" y="4003020"/>
            <a:ext cx="132012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14" name="Google Shape;114;p17"/>
          <p:cNvSpPr/>
          <p:nvPr/>
        </p:nvSpPr>
        <p:spPr>
          <a:xfrm>
            <a:off x="7429500" y="5491830"/>
            <a:ext cx="146988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15" name="Google Shape;115;p17"/>
          <p:cNvSpPr/>
          <p:nvPr/>
        </p:nvSpPr>
        <p:spPr>
          <a:xfrm>
            <a:off x="5847870" y="3187770"/>
            <a:ext cx="1499040" cy="1309680"/>
          </a:xfrm>
          <a:prstGeom prst="rect">
            <a:avLst/>
          </a:prstGeom>
          <a:noFill/>
          <a:ln w="28575" cap="flat" cmpd="sng">
            <a:solidFill>
              <a:srgbClr val="FF00FF"/>
            </a:solidFill>
            <a:prstDash val="solid"/>
            <a:round/>
            <a:headEnd type="none" w="sm" len="sm"/>
            <a:tailEnd type="none" w="sm" len="sm"/>
          </a:ln>
        </p:spPr>
        <p:txBody>
          <a:bodyPr spcFirstLastPara="1" wrap="square" lIns="109710" tIns="109710" rIns="109710" bIns="109710" anchor="ctr" anchorCtr="0">
            <a:noAutofit/>
          </a:bodyPr>
          <a:lstStyle/>
          <a:p>
            <a:endParaRPr sz="2160"/>
          </a:p>
        </p:txBody>
      </p:sp>
      <p:sp>
        <p:nvSpPr>
          <p:cNvPr id="116" name="Google Shape;116;p17"/>
          <p:cNvSpPr/>
          <p:nvPr/>
        </p:nvSpPr>
        <p:spPr>
          <a:xfrm>
            <a:off x="7414920" y="4617960"/>
            <a:ext cx="1499040" cy="1499040"/>
          </a:xfrm>
          <a:prstGeom prst="rect">
            <a:avLst/>
          </a:prstGeom>
          <a:noFill/>
          <a:ln w="28575" cap="flat" cmpd="sng">
            <a:solidFill>
              <a:srgbClr val="FF00FF"/>
            </a:solidFill>
            <a:prstDash val="solid"/>
            <a:round/>
            <a:headEnd type="none" w="sm" len="sm"/>
            <a:tailEnd type="none" w="sm" len="sm"/>
          </a:ln>
        </p:spPr>
        <p:txBody>
          <a:bodyPr spcFirstLastPara="1" wrap="square" lIns="109710" tIns="109710" rIns="109710" bIns="109710" anchor="ctr" anchorCtr="0">
            <a:noAutofit/>
          </a:bodyPr>
          <a:lstStyle/>
          <a:p>
            <a:endParaRPr sz="2160"/>
          </a:p>
        </p:txBody>
      </p:sp>
      <p:sp>
        <p:nvSpPr>
          <p:cNvPr id="9" name="Rectangle 8">
            <a:extLst>
              <a:ext uri="{FF2B5EF4-FFF2-40B4-BE49-F238E27FC236}">
                <a16:creationId xmlns:a16="http://schemas.microsoft.com/office/drawing/2014/main" id="{915AEB70-16DC-C94C-B7E2-34987680C36F}"/>
              </a:ext>
            </a:extLst>
          </p:cNvPr>
          <p:cNvSpPr/>
          <p:nvPr/>
        </p:nvSpPr>
        <p:spPr>
          <a:xfrm>
            <a:off x="4100363" y="372827"/>
            <a:ext cx="3954929"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Different types of errors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a:off x="3599880" y="1843229"/>
            <a:ext cx="5419471" cy="4405200"/>
          </a:xfrm>
          <a:prstGeom prst="rect">
            <a:avLst/>
          </a:prstGeom>
          <a:noFill/>
          <a:ln>
            <a:noFill/>
          </a:ln>
        </p:spPr>
      </p:pic>
      <p:pic>
        <p:nvPicPr>
          <p:cNvPr id="123" name="Google Shape;123;p18"/>
          <p:cNvPicPr preferRelativeResize="0"/>
          <p:nvPr/>
        </p:nvPicPr>
        <p:blipFill>
          <a:blip r:embed="rId4">
            <a:alphaModFix/>
          </a:blip>
          <a:stretch>
            <a:fillRect/>
          </a:stretch>
        </p:blipFill>
        <p:spPr>
          <a:xfrm>
            <a:off x="1252051" y="1171440"/>
            <a:ext cx="4469610" cy="405180"/>
          </a:xfrm>
          <a:prstGeom prst="rect">
            <a:avLst/>
          </a:prstGeom>
          <a:noFill/>
          <a:ln>
            <a:noFill/>
          </a:ln>
        </p:spPr>
      </p:pic>
      <p:sp>
        <p:nvSpPr>
          <p:cNvPr id="124" name="Google Shape;124;p18"/>
          <p:cNvSpPr/>
          <p:nvPr/>
        </p:nvSpPr>
        <p:spPr>
          <a:xfrm>
            <a:off x="7487940" y="4003020"/>
            <a:ext cx="132012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25" name="Google Shape;125;p18"/>
          <p:cNvSpPr/>
          <p:nvPr/>
        </p:nvSpPr>
        <p:spPr>
          <a:xfrm>
            <a:off x="7429500" y="5491830"/>
            <a:ext cx="146988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26" name="Google Shape;126;p18"/>
          <p:cNvSpPr/>
          <p:nvPr/>
        </p:nvSpPr>
        <p:spPr>
          <a:xfrm>
            <a:off x="7414920" y="3187770"/>
            <a:ext cx="1499040" cy="1309680"/>
          </a:xfrm>
          <a:prstGeom prst="rect">
            <a:avLst/>
          </a:prstGeom>
          <a:noFill/>
          <a:ln w="28575" cap="flat" cmpd="sng">
            <a:solidFill>
              <a:srgbClr val="FF00FF"/>
            </a:solidFill>
            <a:prstDash val="solid"/>
            <a:round/>
            <a:headEnd type="none" w="sm" len="sm"/>
            <a:tailEnd type="none" w="sm" len="sm"/>
          </a:ln>
        </p:spPr>
        <p:txBody>
          <a:bodyPr spcFirstLastPara="1" wrap="square" lIns="109710" tIns="109710" rIns="109710" bIns="109710" anchor="ctr" anchorCtr="0">
            <a:noAutofit/>
          </a:bodyPr>
          <a:lstStyle/>
          <a:p>
            <a:endParaRPr sz="2160"/>
          </a:p>
        </p:txBody>
      </p:sp>
      <p:sp>
        <p:nvSpPr>
          <p:cNvPr id="8" name="Rectangle 7">
            <a:extLst>
              <a:ext uri="{FF2B5EF4-FFF2-40B4-BE49-F238E27FC236}">
                <a16:creationId xmlns:a16="http://schemas.microsoft.com/office/drawing/2014/main" id="{40282A0C-E4C5-434B-BD89-311A1446023F}"/>
              </a:ext>
            </a:extLst>
          </p:cNvPr>
          <p:cNvSpPr/>
          <p:nvPr/>
        </p:nvSpPr>
        <p:spPr>
          <a:xfrm>
            <a:off x="4100363" y="372827"/>
            <a:ext cx="3954929"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Different types of errors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2" name="Google Shape;132;p19"/>
          <p:cNvPicPr preferRelativeResize="0"/>
          <p:nvPr/>
        </p:nvPicPr>
        <p:blipFill>
          <a:blip r:embed="rId3">
            <a:alphaModFix/>
          </a:blip>
          <a:stretch>
            <a:fillRect/>
          </a:stretch>
        </p:blipFill>
        <p:spPr>
          <a:xfrm>
            <a:off x="3599880" y="1843229"/>
            <a:ext cx="5419471" cy="4405200"/>
          </a:xfrm>
          <a:prstGeom prst="rect">
            <a:avLst/>
          </a:prstGeom>
          <a:noFill/>
          <a:ln>
            <a:noFill/>
          </a:ln>
        </p:spPr>
      </p:pic>
      <p:pic>
        <p:nvPicPr>
          <p:cNvPr id="133" name="Google Shape;133;p19"/>
          <p:cNvPicPr preferRelativeResize="0"/>
          <p:nvPr/>
        </p:nvPicPr>
        <p:blipFill>
          <a:blip r:embed="rId4">
            <a:alphaModFix/>
          </a:blip>
          <a:stretch>
            <a:fillRect/>
          </a:stretch>
        </p:blipFill>
        <p:spPr>
          <a:xfrm>
            <a:off x="1252051" y="1171440"/>
            <a:ext cx="4469610" cy="405180"/>
          </a:xfrm>
          <a:prstGeom prst="rect">
            <a:avLst/>
          </a:prstGeom>
          <a:noFill/>
          <a:ln>
            <a:noFill/>
          </a:ln>
        </p:spPr>
      </p:pic>
      <p:sp>
        <p:nvSpPr>
          <p:cNvPr id="134" name="Google Shape;134;p19"/>
          <p:cNvSpPr/>
          <p:nvPr/>
        </p:nvSpPr>
        <p:spPr>
          <a:xfrm>
            <a:off x="7487940" y="4003020"/>
            <a:ext cx="132012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35" name="Google Shape;135;p19"/>
          <p:cNvSpPr/>
          <p:nvPr/>
        </p:nvSpPr>
        <p:spPr>
          <a:xfrm>
            <a:off x="7429500" y="5491830"/>
            <a:ext cx="1469880" cy="269640"/>
          </a:xfrm>
          <a:prstGeom prst="rect">
            <a:avLst/>
          </a:prstGeom>
          <a:solidFill>
            <a:srgbClr val="F7F7F7"/>
          </a:solidFill>
          <a:ln>
            <a:noFill/>
          </a:ln>
        </p:spPr>
        <p:txBody>
          <a:bodyPr spcFirstLastPara="1" wrap="square" lIns="109710" tIns="109710" rIns="109710" bIns="109710" anchor="ctr" anchorCtr="0">
            <a:noAutofit/>
          </a:bodyPr>
          <a:lstStyle/>
          <a:p>
            <a:endParaRPr sz="2160"/>
          </a:p>
        </p:txBody>
      </p:sp>
      <p:sp>
        <p:nvSpPr>
          <p:cNvPr id="136" name="Google Shape;136;p19"/>
          <p:cNvSpPr/>
          <p:nvPr/>
        </p:nvSpPr>
        <p:spPr>
          <a:xfrm>
            <a:off x="5829660" y="4549020"/>
            <a:ext cx="1499040" cy="1585080"/>
          </a:xfrm>
          <a:prstGeom prst="rect">
            <a:avLst/>
          </a:prstGeom>
          <a:noFill/>
          <a:ln w="28575" cap="flat" cmpd="sng">
            <a:solidFill>
              <a:srgbClr val="FF00FF"/>
            </a:solidFill>
            <a:prstDash val="solid"/>
            <a:round/>
            <a:headEnd type="none" w="sm" len="sm"/>
            <a:tailEnd type="none" w="sm" len="sm"/>
          </a:ln>
        </p:spPr>
        <p:txBody>
          <a:bodyPr spcFirstLastPara="1" wrap="square" lIns="109710" tIns="109710" rIns="109710" bIns="109710" anchor="ctr" anchorCtr="0">
            <a:noAutofit/>
          </a:bodyPr>
          <a:lstStyle/>
          <a:p>
            <a:endParaRPr sz="2160"/>
          </a:p>
        </p:txBody>
      </p:sp>
      <p:sp>
        <p:nvSpPr>
          <p:cNvPr id="8" name="Rectangle 7">
            <a:extLst>
              <a:ext uri="{FF2B5EF4-FFF2-40B4-BE49-F238E27FC236}">
                <a16:creationId xmlns:a16="http://schemas.microsoft.com/office/drawing/2014/main" id="{BFEF29CF-D073-694C-B520-B117B0AE1077}"/>
              </a:ext>
            </a:extLst>
          </p:cNvPr>
          <p:cNvSpPr/>
          <p:nvPr/>
        </p:nvSpPr>
        <p:spPr>
          <a:xfrm>
            <a:off x="4100363" y="372827"/>
            <a:ext cx="3954929"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Different types of errors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t="16624"/>
          <a:stretch/>
        </p:blipFill>
        <p:spPr>
          <a:xfrm>
            <a:off x="3152940" y="1760190"/>
            <a:ext cx="5475720" cy="4168800"/>
          </a:xfrm>
          <a:prstGeom prst="rect">
            <a:avLst/>
          </a:prstGeom>
          <a:noFill/>
          <a:ln>
            <a:noFill/>
          </a:ln>
        </p:spPr>
      </p:pic>
      <p:pic>
        <p:nvPicPr>
          <p:cNvPr id="147" name="Google Shape;147;p21"/>
          <p:cNvPicPr preferRelativeResize="0"/>
          <p:nvPr/>
        </p:nvPicPr>
        <p:blipFill>
          <a:blip r:embed="rId4">
            <a:alphaModFix/>
          </a:blip>
          <a:stretch>
            <a:fillRect/>
          </a:stretch>
        </p:blipFill>
        <p:spPr>
          <a:xfrm>
            <a:off x="5326080" y="1302721"/>
            <a:ext cx="1855860" cy="655590"/>
          </a:xfrm>
          <a:prstGeom prst="rect">
            <a:avLst/>
          </a:prstGeom>
          <a:noFill/>
          <a:ln>
            <a:noFill/>
          </a:ln>
        </p:spPr>
      </p:pic>
      <p:sp>
        <p:nvSpPr>
          <p:cNvPr id="4" name="Rectangle 3">
            <a:extLst>
              <a:ext uri="{FF2B5EF4-FFF2-40B4-BE49-F238E27FC236}">
                <a16:creationId xmlns:a16="http://schemas.microsoft.com/office/drawing/2014/main" id="{A22DD31E-19D1-AA4D-90BB-4C3406566197}"/>
              </a:ext>
            </a:extLst>
          </p:cNvPr>
          <p:cNvSpPr/>
          <p:nvPr/>
        </p:nvSpPr>
        <p:spPr>
          <a:xfrm>
            <a:off x="4052278" y="372827"/>
            <a:ext cx="4051109" cy="525080"/>
          </a:xfrm>
          <a:prstGeom prst="rect">
            <a:avLst/>
          </a:prstGeom>
        </p:spPr>
        <p:txBody>
          <a:bodyPr wrap="none">
            <a:spAutoFit/>
          </a:bodyPr>
          <a:lstStyle/>
          <a:p>
            <a:pPr algn="ctr" defTabSz="410751" latinLnBrk="1" hangingPunct="0"/>
            <a:r>
              <a:rPr lang="en-US" sz="2812" kern="0" dirty="0">
                <a:solidFill>
                  <a:srgbClr val="000000"/>
                </a:solidFill>
                <a:latin typeface="Arial" panose="020B0604020202020204" pitchFamily="34" charset="0"/>
                <a:cs typeface="Arial" panose="020B0604020202020204" pitchFamily="34" charset="0"/>
                <a:sym typeface="Avenir Light"/>
              </a:rPr>
              <a:t>Many tests, many errors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4383</TotalTime>
  <Words>975</Words>
  <Application>Microsoft Macintosh PowerPoint</Application>
  <PresentationFormat>Widescreen</PresentationFormat>
  <Paragraphs>59</Paragraphs>
  <Slides>20</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Avenir Book</vt:lpstr>
      <vt:lpstr>Avenir Light</vt:lpstr>
      <vt:lpstr>Avenir Medium</vt:lpstr>
      <vt:lpstr>Calibri</vt:lpstr>
      <vt:lpstr>Calibri Light</vt:lpstr>
      <vt:lpstr>Helvetica</vt:lpstr>
      <vt:lpstr>Times New Roman</vt:lpstr>
      <vt:lpstr>Office Theme</vt:lpstr>
      <vt:lpstr>New_Template1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http://big.stats.ox.ac.uk/ https://ldlink.nci.nih.gov/?tab=ldproxy https://popgen.uchicago.edu/ggv/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Rajiv McCoy</dc:creator>
  <cp:lastModifiedBy>Rajiv McCoy</cp:lastModifiedBy>
  <cp:revision>9</cp:revision>
  <dcterms:created xsi:type="dcterms:W3CDTF">2021-03-05T15:41:40Z</dcterms:created>
  <dcterms:modified xsi:type="dcterms:W3CDTF">2022-09-30T14:41:29Z</dcterms:modified>
</cp:coreProperties>
</file>